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300" r:id="rId3"/>
    <p:sldId id="301" r:id="rId5"/>
    <p:sldId id="302" r:id="rId6"/>
    <p:sldId id="313" r:id="rId7"/>
    <p:sldId id="268" r:id="rId8"/>
    <p:sldId id="361" r:id="rId9"/>
    <p:sldId id="362" r:id="rId10"/>
    <p:sldId id="363" r:id="rId11"/>
    <p:sldId id="308" r:id="rId12"/>
    <p:sldId id="348" r:id="rId13"/>
    <p:sldId id="322" r:id="rId14"/>
    <p:sldId id="327" r:id="rId15"/>
    <p:sldId id="325" r:id="rId16"/>
    <p:sldId id="349" r:id="rId17"/>
    <p:sldId id="310" r:id="rId18"/>
    <p:sldId id="298" r:id="rId19"/>
    <p:sldId id="284" r:id="rId20"/>
    <p:sldId id="279" r:id="rId21"/>
    <p:sldId id="307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596784"/>
    <a:srgbClr val="FFB407"/>
    <a:srgbClr val="646464"/>
    <a:srgbClr val="767676"/>
    <a:srgbClr val="2D313B"/>
    <a:srgbClr val="F8F8F8"/>
    <a:srgbClr val="939393"/>
    <a:srgbClr val="FFC00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-21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3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C8B94-82F7-4980-82CC-87BE07CFBE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7A245-A9B2-4BC5-BD89-17FD121E6F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FB53-074E-453F-8BCF-006D7CFC3CA0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E3D44-672D-4571-9441-D1ED69BAA5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-16043" y="-1"/>
            <a:ext cx="12208043" cy="6858001"/>
            <a:chOff x="-16043" y="-1"/>
            <a:chExt cx="12208043" cy="6858001"/>
          </a:xfrm>
        </p:grpSpPr>
        <p:sp>
          <p:nvSpPr>
            <p:cNvPr id="16" name="矩形 15"/>
            <p:cNvSpPr/>
            <p:nvPr/>
          </p:nvSpPr>
          <p:spPr>
            <a:xfrm>
              <a:off x="-16043" y="0"/>
              <a:ext cx="12208042" cy="685800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9"/>
            <p:cNvSpPr/>
            <p:nvPr/>
          </p:nvSpPr>
          <p:spPr>
            <a:xfrm>
              <a:off x="0" y="-1"/>
              <a:ext cx="8686800" cy="3829653"/>
            </a:xfrm>
            <a:custGeom>
              <a:avLst/>
              <a:gdLst>
                <a:gd name="connsiteX0" fmla="*/ 0 w 7180729"/>
                <a:gd name="connsiteY0" fmla="*/ 0 h 3429000"/>
                <a:gd name="connsiteX1" fmla="*/ 7180729 w 7180729"/>
                <a:gd name="connsiteY1" fmla="*/ 0 h 3429000"/>
                <a:gd name="connsiteX2" fmla="*/ 7180729 w 7180729"/>
                <a:gd name="connsiteY2" fmla="*/ 3429000 h 3429000"/>
                <a:gd name="connsiteX3" fmla="*/ 0 w 7180729"/>
                <a:gd name="connsiteY3" fmla="*/ 3429000 h 3429000"/>
                <a:gd name="connsiteX4" fmla="*/ 0 w 7180729"/>
                <a:gd name="connsiteY4" fmla="*/ 0 h 3429000"/>
                <a:gd name="connsiteX0-1" fmla="*/ 0 w 7180729"/>
                <a:gd name="connsiteY0-2" fmla="*/ 0 h 3429000"/>
                <a:gd name="connsiteX1-3" fmla="*/ 7180729 w 7180729"/>
                <a:gd name="connsiteY1-4" fmla="*/ 0 h 3429000"/>
                <a:gd name="connsiteX2-5" fmla="*/ 0 w 7180729"/>
                <a:gd name="connsiteY2-6" fmla="*/ 3429000 h 3429000"/>
                <a:gd name="connsiteX3-7" fmla="*/ 0 w 7180729"/>
                <a:gd name="connsiteY3-8" fmla="*/ 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180729" h="3429000">
                  <a:moveTo>
                    <a:pt x="0" y="0"/>
                  </a:moveTo>
                  <a:lnTo>
                    <a:pt x="7180729" y="0"/>
                  </a:lnTo>
                  <a:lnTo>
                    <a:pt x="0" y="3429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2"/>
            <p:cNvSpPr/>
            <p:nvPr/>
          </p:nvSpPr>
          <p:spPr>
            <a:xfrm>
              <a:off x="-16043" y="593558"/>
              <a:ext cx="12208042" cy="6264442"/>
            </a:xfrm>
            <a:custGeom>
              <a:avLst/>
              <a:gdLst>
                <a:gd name="connsiteX0" fmla="*/ 0 w 12192000"/>
                <a:gd name="connsiteY0" fmla="*/ 0 h 6264442"/>
                <a:gd name="connsiteX1" fmla="*/ 12192000 w 12192000"/>
                <a:gd name="connsiteY1" fmla="*/ 0 h 6264442"/>
                <a:gd name="connsiteX2" fmla="*/ 12192000 w 12192000"/>
                <a:gd name="connsiteY2" fmla="*/ 6264442 h 6264442"/>
                <a:gd name="connsiteX3" fmla="*/ 0 w 12192000"/>
                <a:gd name="connsiteY3" fmla="*/ 6264442 h 6264442"/>
                <a:gd name="connsiteX4" fmla="*/ 0 w 12192000"/>
                <a:gd name="connsiteY4" fmla="*/ 0 h 6264442"/>
                <a:gd name="connsiteX0-1" fmla="*/ 0 w 12208042"/>
                <a:gd name="connsiteY0-2" fmla="*/ 5037221 h 6264442"/>
                <a:gd name="connsiteX1-3" fmla="*/ 12208042 w 12208042"/>
                <a:gd name="connsiteY1-4" fmla="*/ 0 h 6264442"/>
                <a:gd name="connsiteX2-5" fmla="*/ 12208042 w 12208042"/>
                <a:gd name="connsiteY2-6" fmla="*/ 6264442 h 6264442"/>
                <a:gd name="connsiteX3-7" fmla="*/ 16042 w 12208042"/>
                <a:gd name="connsiteY3-8" fmla="*/ 6264442 h 6264442"/>
                <a:gd name="connsiteX4-9" fmla="*/ 0 w 12208042"/>
                <a:gd name="connsiteY4-10" fmla="*/ 5037221 h 62644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08042" h="6264442">
                  <a:moveTo>
                    <a:pt x="0" y="5037221"/>
                  </a:moveTo>
                  <a:lnTo>
                    <a:pt x="12208042" y="0"/>
                  </a:lnTo>
                  <a:lnTo>
                    <a:pt x="12208042" y="6264442"/>
                  </a:lnTo>
                  <a:lnTo>
                    <a:pt x="16042" y="6264442"/>
                  </a:lnTo>
                  <a:lnTo>
                    <a:pt x="0" y="5037221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3"/>
            <p:cNvSpPr/>
            <p:nvPr/>
          </p:nvSpPr>
          <p:spPr>
            <a:xfrm>
              <a:off x="10479840" y="650915"/>
              <a:ext cx="1712160" cy="633400"/>
            </a:xfrm>
            <a:custGeom>
              <a:avLst/>
              <a:gdLst>
                <a:gd name="connsiteX0" fmla="*/ 0 w 1712160"/>
                <a:gd name="connsiteY0" fmla="*/ 0 h 633400"/>
                <a:gd name="connsiteX1" fmla="*/ 1712160 w 1712160"/>
                <a:gd name="connsiteY1" fmla="*/ 0 h 633400"/>
                <a:gd name="connsiteX2" fmla="*/ 1712160 w 1712160"/>
                <a:gd name="connsiteY2" fmla="*/ 633400 h 633400"/>
                <a:gd name="connsiteX3" fmla="*/ 0 w 1712160"/>
                <a:gd name="connsiteY3" fmla="*/ 633400 h 633400"/>
                <a:gd name="connsiteX4" fmla="*/ 0 w 1712160"/>
                <a:gd name="connsiteY4" fmla="*/ 0 h 633400"/>
                <a:gd name="connsiteX0-1" fmla="*/ 0 w 1712160"/>
                <a:gd name="connsiteY0-2" fmla="*/ 633400 h 633400"/>
                <a:gd name="connsiteX1-3" fmla="*/ 1712160 w 1712160"/>
                <a:gd name="connsiteY1-4" fmla="*/ 0 h 633400"/>
                <a:gd name="connsiteX2-5" fmla="*/ 1712160 w 1712160"/>
                <a:gd name="connsiteY2-6" fmla="*/ 633400 h 633400"/>
                <a:gd name="connsiteX3-7" fmla="*/ 0 w 1712160"/>
                <a:gd name="connsiteY3-8" fmla="*/ 633400 h 6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12160" h="633400">
                  <a:moveTo>
                    <a:pt x="0" y="633400"/>
                  </a:moveTo>
                  <a:lnTo>
                    <a:pt x="1712160" y="0"/>
                  </a:lnTo>
                  <a:lnTo>
                    <a:pt x="1712160" y="633400"/>
                  </a:lnTo>
                  <a:lnTo>
                    <a:pt x="0" y="633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6043" y="-1"/>
            <a:ext cx="12208043" cy="6858001"/>
            <a:chOff x="-16043" y="-1"/>
            <a:chExt cx="12208043" cy="6858001"/>
          </a:xfrm>
        </p:grpSpPr>
        <p:sp>
          <p:nvSpPr>
            <p:cNvPr id="3" name="矩形 2"/>
            <p:cNvSpPr/>
            <p:nvPr/>
          </p:nvSpPr>
          <p:spPr>
            <a:xfrm>
              <a:off x="-16043" y="0"/>
              <a:ext cx="12208042" cy="685800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9"/>
            <p:cNvSpPr/>
            <p:nvPr/>
          </p:nvSpPr>
          <p:spPr>
            <a:xfrm>
              <a:off x="0" y="-1"/>
              <a:ext cx="8686800" cy="3829653"/>
            </a:xfrm>
            <a:custGeom>
              <a:avLst/>
              <a:gdLst>
                <a:gd name="connsiteX0" fmla="*/ 0 w 7180729"/>
                <a:gd name="connsiteY0" fmla="*/ 0 h 3429000"/>
                <a:gd name="connsiteX1" fmla="*/ 7180729 w 7180729"/>
                <a:gd name="connsiteY1" fmla="*/ 0 h 3429000"/>
                <a:gd name="connsiteX2" fmla="*/ 7180729 w 7180729"/>
                <a:gd name="connsiteY2" fmla="*/ 3429000 h 3429000"/>
                <a:gd name="connsiteX3" fmla="*/ 0 w 7180729"/>
                <a:gd name="connsiteY3" fmla="*/ 3429000 h 3429000"/>
                <a:gd name="connsiteX4" fmla="*/ 0 w 7180729"/>
                <a:gd name="connsiteY4" fmla="*/ 0 h 3429000"/>
                <a:gd name="connsiteX0-1" fmla="*/ 0 w 7180729"/>
                <a:gd name="connsiteY0-2" fmla="*/ 0 h 3429000"/>
                <a:gd name="connsiteX1-3" fmla="*/ 7180729 w 7180729"/>
                <a:gd name="connsiteY1-4" fmla="*/ 0 h 3429000"/>
                <a:gd name="connsiteX2-5" fmla="*/ 0 w 7180729"/>
                <a:gd name="connsiteY2-6" fmla="*/ 3429000 h 3429000"/>
                <a:gd name="connsiteX3-7" fmla="*/ 0 w 7180729"/>
                <a:gd name="connsiteY3-8" fmla="*/ 0 h 342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180729" h="3429000">
                  <a:moveTo>
                    <a:pt x="0" y="0"/>
                  </a:moveTo>
                  <a:lnTo>
                    <a:pt x="7180729" y="0"/>
                  </a:lnTo>
                  <a:lnTo>
                    <a:pt x="0" y="3429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2"/>
            <p:cNvSpPr/>
            <p:nvPr/>
          </p:nvSpPr>
          <p:spPr>
            <a:xfrm>
              <a:off x="-16043" y="593558"/>
              <a:ext cx="12208042" cy="6264442"/>
            </a:xfrm>
            <a:custGeom>
              <a:avLst/>
              <a:gdLst>
                <a:gd name="connsiteX0" fmla="*/ 0 w 12192000"/>
                <a:gd name="connsiteY0" fmla="*/ 0 h 6264442"/>
                <a:gd name="connsiteX1" fmla="*/ 12192000 w 12192000"/>
                <a:gd name="connsiteY1" fmla="*/ 0 h 6264442"/>
                <a:gd name="connsiteX2" fmla="*/ 12192000 w 12192000"/>
                <a:gd name="connsiteY2" fmla="*/ 6264442 h 6264442"/>
                <a:gd name="connsiteX3" fmla="*/ 0 w 12192000"/>
                <a:gd name="connsiteY3" fmla="*/ 6264442 h 6264442"/>
                <a:gd name="connsiteX4" fmla="*/ 0 w 12192000"/>
                <a:gd name="connsiteY4" fmla="*/ 0 h 6264442"/>
                <a:gd name="connsiteX0-1" fmla="*/ 0 w 12208042"/>
                <a:gd name="connsiteY0-2" fmla="*/ 5037221 h 6264442"/>
                <a:gd name="connsiteX1-3" fmla="*/ 12208042 w 12208042"/>
                <a:gd name="connsiteY1-4" fmla="*/ 0 h 6264442"/>
                <a:gd name="connsiteX2-5" fmla="*/ 12208042 w 12208042"/>
                <a:gd name="connsiteY2-6" fmla="*/ 6264442 h 6264442"/>
                <a:gd name="connsiteX3-7" fmla="*/ 16042 w 12208042"/>
                <a:gd name="connsiteY3-8" fmla="*/ 6264442 h 6264442"/>
                <a:gd name="connsiteX4-9" fmla="*/ 0 w 12208042"/>
                <a:gd name="connsiteY4-10" fmla="*/ 5037221 h 62644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208042" h="6264442">
                  <a:moveTo>
                    <a:pt x="0" y="5037221"/>
                  </a:moveTo>
                  <a:lnTo>
                    <a:pt x="12208042" y="0"/>
                  </a:lnTo>
                  <a:lnTo>
                    <a:pt x="12208042" y="6264442"/>
                  </a:lnTo>
                  <a:lnTo>
                    <a:pt x="16042" y="6264442"/>
                  </a:lnTo>
                  <a:lnTo>
                    <a:pt x="0" y="5037221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3"/>
            <p:cNvSpPr/>
            <p:nvPr/>
          </p:nvSpPr>
          <p:spPr>
            <a:xfrm>
              <a:off x="10479840" y="650915"/>
              <a:ext cx="1712160" cy="633400"/>
            </a:xfrm>
            <a:custGeom>
              <a:avLst/>
              <a:gdLst>
                <a:gd name="connsiteX0" fmla="*/ 0 w 1712160"/>
                <a:gd name="connsiteY0" fmla="*/ 0 h 633400"/>
                <a:gd name="connsiteX1" fmla="*/ 1712160 w 1712160"/>
                <a:gd name="connsiteY1" fmla="*/ 0 h 633400"/>
                <a:gd name="connsiteX2" fmla="*/ 1712160 w 1712160"/>
                <a:gd name="connsiteY2" fmla="*/ 633400 h 633400"/>
                <a:gd name="connsiteX3" fmla="*/ 0 w 1712160"/>
                <a:gd name="connsiteY3" fmla="*/ 633400 h 633400"/>
                <a:gd name="connsiteX4" fmla="*/ 0 w 1712160"/>
                <a:gd name="connsiteY4" fmla="*/ 0 h 633400"/>
                <a:gd name="connsiteX0-1" fmla="*/ 0 w 1712160"/>
                <a:gd name="connsiteY0-2" fmla="*/ 633400 h 633400"/>
                <a:gd name="connsiteX1-3" fmla="*/ 1712160 w 1712160"/>
                <a:gd name="connsiteY1-4" fmla="*/ 0 h 633400"/>
                <a:gd name="connsiteX2-5" fmla="*/ 1712160 w 1712160"/>
                <a:gd name="connsiteY2-6" fmla="*/ 633400 h 633400"/>
                <a:gd name="connsiteX3-7" fmla="*/ 0 w 1712160"/>
                <a:gd name="connsiteY3-8" fmla="*/ 633400 h 6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12160" h="633400">
                  <a:moveTo>
                    <a:pt x="0" y="633400"/>
                  </a:moveTo>
                  <a:lnTo>
                    <a:pt x="1712160" y="0"/>
                  </a:lnTo>
                  <a:lnTo>
                    <a:pt x="1712160" y="633400"/>
                  </a:lnTo>
                  <a:lnTo>
                    <a:pt x="0" y="633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54FF6-03A8-4C96-B5E8-E28FD8ECC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45A8F-2627-41A1-8132-719BDFE92CD1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alpha val="7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hyperlink" Target="http://www.shangwuppt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0424" y="2681982"/>
            <a:ext cx="5929828" cy="954107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r>
              <a:rPr lang="zh-CN" altLang="en-US" sz="5600" dirty="0">
                <a:solidFill>
                  <a:srgbClr val="596784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俄罗斯方块小游戏</a:t>
            </a:r>
            <a:endParaRPr lang="zh-CN" altLang="en-US" sz="5600" dirty="0">
              <a:solidFill>
                <a:srgbClr val="596784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pic>
        <p:nvPicPr>
          <p:cNvPr id="11" name="50001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64830" y="-1299262"/>
            <a:ext cx="603170" cy="60790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137400" y="-22747"/>
            <a:ext cx="1845738" cy="5039247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858500" y="227330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384387" y="3314700"/>
            <a:ext cx="1851814" cy="354329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779000" y="2844800"/>
            <a:ext cx="889000" cy="88900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 rot="16200000">
            <a:off x="6896821" y="1271540"/>
            <a:ext cx="2416046" cy="1077218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r>
              <a:rPr lang="en-US" altLang="zh-CN" sz="6400" spc="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2022</a:t>
            </a:r>
            <a:endParaRPr lang="zh-CN" altLang="en-US" sz="6400" spc="6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1493" y="4382219"/>
            <a:ext cx="2806326" cy="634281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a typeface="方正黑体简体" panose="02010601030101010101" pitchFamily="2" charset="-122"/>
              </a:rPr>
              <a:t>组员：江紫弦 于坤杨 陈楚蓉</a:t>
            </a:r>
            <a:endParaRPr lang="zh-CN" altLang="en-US" sz="1400" dirty="0"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 showWhenStopped="0">
                <p:cTn id="3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/>
      <p:bldP spid="17" grpId="0" animBg="1"/>
      <p:bldP spid="19" grpId="0" animBg="1"/>
      <p:bldP spid="13" grpId="0" animBg="1"/>
      <p:bldP spid="18" grpId="0" animBg="1"/>
      <p:bldP spid="20" grpId="0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1299210"/>
            <a:ext cx="8048625" cy="53428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6735" y="1299210"/>
            <a:ext cx="5202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本程序采用的开发平台</a:t>
            </a:r>
            <a:r>
              <a:rPr lang="en-US" altLang="zh-CN" sz="2000" dirty="0"/>
              <a:t>visual studio 2017+</a:t>
            </a:r>
            <a:endParaRPr lang="en-US" altLang="zh-CN" sz="2000" dirty="0"/>
          </a:p>
          <a:p>
            <a:r>
              <a:rPr lang="zh-CN" altLang="en-US" sz="2000" dirty="0"/>
              <a:t>使用对应版本的</a:t>
            </a:r>
            <a:r>
              <a:rPr lang="en-US" altLang="zh-CN" sz="2000" dirty="0" err="1"/>
              <a:t>easyX</a:t>
            </a:r>
            <a:r>
              <a:rPr lang="zh-CN" altLang="en-US" sz="2000" dirty="0"/>
              <a:t>图形库</a:t>
            </a:r>
            <a:endParaRPr lang="zh-CN" altLang="en-US" sz="2000" dirty="0"/>
          </a:p>
          <a:p>
            <a:endParaRPr lang="zh-CN" altLang="en-US" sz="20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394446" y="0"/>
            <a:ext cx="5182389" cy="994611"/>
            <a:chOff x="394446" y="0"/>
            <a:chExt cx="5182389" cy="994611"/>
          </a:xfrm>
        </p:grpSpPr>
        <p:sp>
          <p:nvSpPr>
            <p:cNvPr id="27" name="文本框 26"/>
            <p:cNvSpPr txBox="1"/>
            <p:nvPr/>
          </p:nvSpPr>
          <p:spPr>
            <a:xfrm>
              <a:off x="1220641" y="165104"/>
              <a:ext cx="1605280" cy="650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程序</a:t>
              </a: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框架</a:t>
              </a:r>
              <a:endParaRPr lang="zh-CN" altLang="en-US" sz="28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1" name="TextBox 48"/>
              <p:cNvSpPr txBox="1"/>
              <p:nvPr/>
            </p:nvSpPr>
            <p:spPr>
              <a:xfrm>
                <a:off x="514366" y="97195"/>
                <a:ext cx="666734" cy="800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3</a:t>
                </a:r>
                <a:endParaRPr lang="en-US" altLang="zh-CN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94446" y="0"/>
            <a:ext cx="5182389" cy="994611"/>
            <a:chOff x="394446" y="0"/>
            <a:chExt cx="5182389" cy="994611"/>
          </a:xfrm>
        </p:grpSpPr>
        <p:sp>
          <p:nvSpPr>
            <p:cNvPr id="27" name="文本框 26"/>
            <p:cNvSpPr txBox="1"/>
            <p:nvPr/>
          </p:nvSpPr>
          <p:spPr>
            <a:xfrm>
              <a:off x="1220641" y="165104"/>
              <a:ext cx="1980029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程序类定义</a:t>
              </a:r>
              <a:endParaRPr lang="zh-CN" altLang="en-US" sz="28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TextBox 48"/>
              <p:cNvSpPr txBox="1"/>
              <p:nvPr/>
            </p:nvSpPr>
            <p:spPr>
              <a:xfrm>
                <a:off x="514366" y="97195"/>
                <a:ext cx="666734" cy="800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3</a:t>
                </a:r>
                <a:endParaRPr lang="en-US" altLang="zh-CN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2948157" y="1088249"/>
            <a:ext cx="738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</a:t>
            </a:r>
            <a:endParaRPr lang="en-US" altLang="zh-CN" sz="1800" dirty="0">
              <a:solidFill>
                <a:srgbClr val="2B91AF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Block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类为方块类，其私有成员有方块坐标，方块类型，方块旋转方向以及方块颜色等属性，用于实现方块属性的储存和输出。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类中公用函数接口为后文设定方块属性提供接口。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322555" y="1064103"/>
            <a:ext cx="1344149" cy="1344149"/>
          </a:xfrm>
          <a:prstGeom prst="ellipse">
            <a:avLst/>
          </a:prstGeom>
          <a:solidFill>
            <a:srgbClr val="596784"/>
          </a:solidFill>
          <a:ln w="25400"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/>
          </a:scene3d>
          <a:sp3d prstMaterial="plastic">
            <a:extrusionClr>
              <a:schemeClr val="accent1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01116" y="1482738"/>
            <a:ext cx="987028" cy="506879"/>
            <a:chOff x="8362950" y="7553325"/>
            <a:chExt cx="1582738" cy="812800"/>
          </a:xfrm>
          <a:solidFill>
            <a:schemeClr val="bg1"/>
          </a:solidFill>
        </p:grpSpPr>
        <p:sp>
          <p:nvSpPr>
            <p:cNvPr id="12" name="Freeform 393"/>
            <p:cNvSpPr/>
            <p:nvPr/>
          </p:nvSpPr>
          <p:spPr bwMode="auto">
            <a:xfrm>
              <a:off x="9536113" y="7553325"/>
              <a:ext cx="409575" cy="812800"/>
            </a:xfrm>
            <a:custGeom>
              <a:avLst/>
              <a:gdLst>
                <a:gd name="T0" fmla="*/ 126 w 129"/>
                <a:gd name="T1" fmla="*/ 128 h 256"/>
                <a:gd name="T2" fmla="*/ 109 w 129"/>
                <a:gd name="T3" fmla="*/ 58 h 256"/>
                <a:gd name="T4" fmla="*/ 106 w 129"/>
                <a:gd name="T5" fmla="*/ 0 h 256"/>
                <a:gd name="T6" fmla="*/ 0 w 129"/>
                <a:gd name="T7" fmla="*/ 72 h 256"/>
                <a:gd name="T8" fmla="*/ 9 w 129"/>
                <a:gd name="T9" fmla="*/ 99 h 256"/>
                <a:gd name="T10" fmla="*/ 72 w 129"/>
                <a:gd name="T11" fmla="*/ 90 h 256"/>
                <a:gd name="T12" fmla="*/ 12 w 129"/>
                <a:gd name="T13" fmla="*/ 118 h 256"/>
                <a:gd name="T14" fmla="*/ 12 w 129"/>
                <a:gd name="T15" fmla="*/ 128 h 256"/>
                <a:gd name="T16" fmla="*/ 12 w 129"/>
                <a:gd name="T17" fmla="*/ 138 h 256"/>
                <a:gd name="T18" fmla="*/ 72 w 129"/>
                <a:gd name="T19" fmla="*/ 166 h 256"/>
                <a:gd name="T20" fmla="*/ 9 w 129"/>
                <a:gd name="T21" fmla="*/ 158 h 256"/>
                <a:gd name="T22" fmla="*/ 0 w 129"/>
                <a:gd name="T23" fmla="*/ 184 h 256"/>
                <a:gd name="T24" fmla="*/ 106 w 129"/>
                <a:gd name="T25" fmla="*/ 256 h 256"/>
                <a:gd name="T26" fmla="*/ 109 w 129"/>
                <a:gd name="T27" fmla="*/ 198 h 256"/>
                <a:gd name="T28" fmla="*/ 126 w 129"/>
                <a:gd name="T29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256">
                  <a:moveTo>
                    <a:pt x="126" y="128"/>
                  </a:moveTo>
                  <a:cubicBezTo>
                    <a:pt x="126" y="92"/>
                    <a:pt x="83" y="101"/>
                    <a:pt x="109" y="58"/>
                  </a:cubicBezTo>
                  <a:cubicBezTo>
                    <a:pt x="129" y="24"/>
                    <a:pt x="106" y="0"/>
                    <a:pt x="106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" y="81"/>
                    <a:pt x="7" y="89"/>
                    <a:pt x="9" y="99"/>
                  </a:cubicBezTo>
                  <a:cubicBezTo>
                    <a:pt x="38" y="83"/>
                    <a:pt x="67" y="73"/>
                    <a:pt x="72" y="90"/>
                  </a:cubicBezTo>
                  <a:cubicBezTo>
                    <a:pt x="77" y="108"/>
                    <a:pt x="39" y="115"/>
                    <a:pt x="12" y="118"/>
                  </a:cubicBezTo>
                  <a:cubicBezTo>
                    <a:pt x="12" y="122"/>
                    <a:pt x="12" y="125"/>
                    <a:pt x="12" y="128"/>
                  </a:cubicBezTo>
                  <a:cubicBezTo>
                    <a:pt x="12" y="131"/>
                    <a:pt x="12" y="135"/>
                    <a:pt x="12" y="138"/>
                  </a:cubicBezTo>
                  <a:cubicBezTo>
                    <a:pt x="39" y="141"/>
                    <a:pt x="77" y="148"/>
                    <a:pt x="72" y="166"/>
                  </a:cubicBezTo>
                  <a:cubicBezTo>
                    <a:pt x="67" y="183"/>
                    <a:pt x="38" y="173"/>
                    <a:pt x="9" y="158"/>
                  </a:cubicBezTo>
                  <a:cubicBezTo>
                    <a:pt x="7" y="167"/>
                    <a:pt x="4" y="176"/>
                    <a:pt x="0" y="184"/>
                  </a:cubicBezTo>
                  <a:cubicBezTo>
                    <a:pt x="106" y="256"/>
                    <a:pt x="106" y="256"/>
                    <a:pt x="106" y="256"/>
                  </a:cubicBezTo>
                  <a:cubicBezTo>
                    <a:pt x="106" y="256"/>
                    <a:pt x="129" y="232"/>
                    <a:pt x="109" y="198"/>
                  </a:cubicBezTo>
                  <a:cubicBezTo>
                    <a:pt x="83" y="155"/>
                    <a:pt x="126" y="164"/>
                    <a:pt x="12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Freeform 394"/>
            <p:cNvSpPr/>
            <p:nvPr/>
          </p:nvSpPr>
          <p:spPr bwMode="auto">
            <a:xfrm>
              <a:off x="8362950" y="7553325"/>
              <a:ext cx="409575" cy="812800"/>
            </a:xfrm>
            <a:custGeom>
              <a:avLst/>
              <a:gdLst>
                <a:gd name="T0" fmla="*/ 57 w 129"/>
                <a:gd name="T1" fmla="*/ 166 h 256"/>
                <a:gd name="T2" fmla="*/ 117 w 129"/>
                <a:gd name="T3" fmla="*/ 138 h 256"/>
                <a:gd name="T4" fmla="*/ 117 w 129"/>
                <a:gd name="T5" fmla="*/ 128 h 256"/>
                <a:gd name="T6" fmla="*/ 117 w 129"/>
                <a:gd name="T7" fmla="*/ 118 h 256"/>
                <a:gd name="T8" fmla="*/ 57 w 129"/>
                <a:gd name="T9" fmla="*/ 90 h 256"/>
                <a:gd name="T10" fmla="*/ 120 w 129"/>
                <a:gd name="T11" fmla="*/ 99 h 256"/>
                <a:gd name="T12" fmla="*/ 129 w 129"/>
                <a:gd name="T13" fmla="*/ 72 h 256"/>
                <a:gd name="T14" fmla="*/ 23 w 129"/>
                <a:gd name="T15" fmla="*/ 0 h 256"/>
                <a:gd name="T16" fmla="*/ 20 w 129"/>
                <a:gd name="T17" fmla="*/ 58 h 256"/>
                <a:gd name="T18" fmla="*/ 3 w 129"/>
                <a:gd name="T19" fmla="*/ 128 h 256"/>
                <a:gd name="T20" fmla="*/ 20 w 129"/>
                <a:gd name="T21" fmla="*/ 198 h 256"/>
                <a:gd name="T22" fmla="*/ 23 w 129"/>
                <a:gd name="T23" fmla="*/ 256 h 256"/>
                <a:gd name="T24" fmla="*/ 129 w 129"/>
                <a:gd name="T25" fmla="*/ 184 h 256"/>
                <a:gd name="T26" fmla="*/ 120 w 129"/>
                <a:gd name="T27" fmla="*/ 158 h 256"/>
                <a:gd name="T28" fmla="*/ 57 w 129"/>
                <a:gd name="T29" fmla="*/ 16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256">
                  <a:moveTo>
                    <a:pt x="57" y="166"/>
                  </a:moveTo>
                  <a:cubicBezTo>
                    <a:pt x="52" y="148"/>
                    <a:pt x="90" y="141"/>
                    <a:pt x="117" y="138"/>
                  </a:cubicBezTo>
                  <a:cubicBezTo>
                    <a:pt x="117" y="135"/>
                    <a:pt x="117" y="131"/>
                    <a:pt x="117" y="128"/>
                  </a:cubicBezTo>
                  <a:cubicBezTo>
                    <a:pt x="117" y="125"/>
                    <a:pt x="117" y="122"/>
                    <a:pt x="117" y="118"/>
                  </a:cubicBezTo>
                  <a:cubicBezTo>
                    <a:pt x="90" y="115"/>
                    <a:pt x="52" y="108"/>
                    <a:pt x="57" y="90"/>
                  </a:cubicBezTo>
                  <a:cubicBezTo>
                    <a:pt x="62" y="73"/>
                    <a:pt x="91" y="83"/>
                    <a:pt x="120" y="99"/>
                  </a:cubicBezTo>
                  <a:cubicBezTo>
                    <a:pt x="122" y="89"/>
                    <a:pt x="125" y="81"/>
                    <a:pt x="129" y="7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0" y="24"/>
                    <a:pt x="20" y="58"/>
                  </a:cubicBezTo>
                  <a:cubicBezTo>
                    <a:pt x="46" y="101"/>
                    <a:pt x="3" y="92"/>
                    <a:pt x="3" y="128"/>
                  </a:cubicBezTo>
                  <a:cubicBezTo>
                    <a:pt x="3" y="164"/>
                    <a:pt x="46" y="155"/>
                    <a:pt x="20" y="198"/>
                  </a:cubicBezTo>
                  <a:cubicBezTo>
                    <a:pt x="0" y="232"/>
                    <a:pt x="23" y="256"/>
                    <a:pt x="23" y="256"/>
                  </a:cubicBezTo>
                  <a:cubicBezTo>
                    <a:pt x="129" y="184"/>
                    <a:pt x="129" y="184"/>
                    <a:pt x="129" y="184"/>
                  </a:cubicBezTo>
                  <a:cubicBezTo>
                    <a:pt x="125" y="176"/>
                    <a:pt x="122" y="167"/>
                    <a:pt x="120" y="158"/>
                  </a:cubicBezTo>
                  <a:cubicBezTo>
                    <a:pt x="91" y="173"/>
                    <a:pt x="62" y="183"/>
                    <a:pt x="57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Oval 395"/>
            <p:cNvSpPr>
              <a:spLocks noChangeArrowheads="1"/>
            </p:cNvSpPr>
            <p:nvPr/>
          </p:nvSpPr>
          <p:spPr bwMode="auto">
            <a:xfrm>
              <a:off x="8775700" y="7581900"/>
              <a:ext cx="757238" cy="758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8" y="2408593"/>
            <a:ext cx="4895850" cy="4295775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459220" y="2582545"/>
            <a:ext cx="1088390" cy="1055370"/>
            <a:chOff x="10296" y="4131"/>
            <a:chExt cx="2369" cy="2234"/>
          </a:xfrm>
        </p:grpSpPr>
        <p:sp>
          <p:nvSpPr>
            <p:cNvPr id="37" name="矩形 36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886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88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48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207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48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07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0296" y="5249"/>
              <a:ext cx="2369" cy="1117"/>
              <a:chOff x="10296" y="6340"/>
              <a:chExt cx="2369" cy="1117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029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088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29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088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148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207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148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207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8014970" y="2582545"/>
            <a:ext cx="1088390" cy="1055370"/>
            <a:chOff x="10296" y="4131"/>
            <a:chExt cx="2369" cy="2234"/>
          </a:xfrm>
        </p:grpSpPr>
        <p:sp>
          <p:nvSpPr>
            <p:cNvPr id="104" name="矩形 103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1088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088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1148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1207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1148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207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10296" y="5249"/>
              <a:ext cx="2369" cy="1117"/>
              <a:chOff x="10296" y="6340"/>
              <a:chExt cx="2369" cy="1117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029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10886" y="6340"/>
                <a:ext cx="590" cy="55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1029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10886" y="6899"/>
                <a:ext cx="590" cy="55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1148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207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1148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207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9512935" y="2582545"/>
            <a:ext cx="1088390" cy="1055842"/>
            <a:chOff x="10296" y="4131"/>
            <a:chExt cx="2369" cy="2235"/>
          </a:xfrm>
        </p:grpSpPr>
        <p:sp>
          <p:nvSpPr>
            <p:cNvPr id="122" name="矩形 121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1088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10886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11485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1207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1148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1207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10296" y="5249"/>
              <a:ext cx="2369" cy="1117"/>
              <a:chOff x="10296" y="6340"/>
              <a:chExt cx="2369" cy="1117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1029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1088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1029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1088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1148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1207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1148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1207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47" name="矩形 246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8" name="矩形 247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6463030" y="4036060"/>
            <a:ext cx="1088390" cy="1055370"/>
            <a:chOff x="10296" y="4131"/>
            <a:chExt cx="2369" cy="2234"/>
          </a:xfrm>
        </p:grpSpPr>
        <p:sp>
          <p:nvSpPr>
            <p:cNvPr id="140" name="矩形 139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1088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10886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485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1207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11485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1207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10296" y="5249"/>
              <a:ext cx="2369" cy="1117"/>
              <a:chOff x="10296" y="6340"/>
              <a:chExt cx="2369" cy="1117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1029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1088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1029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1088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1148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1207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1148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1207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8018780" y="4036060"/>
            <a:ext cx="1088390" cy="1055370"/>
            <a:chOff x="10296" y="4131"/>
            <a:chExt cx="2369" cy="2234"/>
          </a:xfrm>
        </p:grpSpPr>
        <p:sp>
          <p:nvSpPr>
            <p:cNvPr id="158" name="矩形 157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10886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10886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1148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1207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1148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1207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66" name="组合 165"/>
            <p:cNvGrpSpPr/>
            <p:nvPr/>
          </p:nvGrpSpPr>
          <p:grpSpPr>
            <a:xfrm>
              <a:off x="10296" y="5249"/>
              <a:ext cx="2369" cy="1117"/>
              <a:chOff x="10296" y="6340"/>
              <a:chExt cx="2369" cy="1117"/>
            </a:xfrm>
          </p:grpSpPr>
          <p:sp>
            <p:nvSpPr>
              <p:cNvPr id="167" name="矩形 166"/>
              <p:cNvSpPr/>
              <p:nvPr/>
            </p:nvSpPr>
            <p:spPr>
              <a:xfrm>
                <a:off x="1029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1088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1029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1088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1148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1207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1148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1207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5" name="组合 174"/>
          <p:cNvGrpSpPr/>
          <p:nvPr/>
        </p:nvGrpSpPr>
        <p:grpSpPr>
          <a:xfrm>
            <a:off x="9520555" y="4036060"/>
            <a:ext cx="1088390" cy="1055370"/>
            <a:chOff x="10296" y="4131"/>
            <a:chExt cx="2369" cy="2234"/>
          </a:xfrm>
        </p:grpSpPr>
        <p:sp>
          <p:nvSpPr>
            <p:cNvPr id="176" name="矩形 175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1088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1088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1148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1207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1148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1207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10296" y="5249"/>
              <a:ext cx="2369" cy="1117"/>
              <a:chOff x="10296" y="6340"/>
              <a:chExt cx="2369" cy="1117"/>
            </a:xfrm>
          </p:grpSpPr>
          <p:sp>
            <p:nvSpPr>
              <p:cNvPr id="185" name="矩形 184"/>
              <p:cNvSpPr/>
              <p:nvPr/>
            </p:nvSpPr>
            <p:spPr>
              <a:xfrm>
                <a:off x="1029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1088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1029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1088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1148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1207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1148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1207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3" name="组合 192"/>
          <p:cNvGrpSpPr/>
          <p:nvPr/>
        </p:nvGrpSpPr>
        <p:grpSpPr>
          <a:xfrm>
            <a:off x="6466840" y="5515610"/>
            <a:ext cx="1088390" cy="1055370"/>
            <a:chOff x="10296" y="4131"/>
            <a:chExt cx="2369" cy="2234"/>
          </a:xfrm>
        </p:grpSpPr>
        <p:sp>
          <p:nvSpPr>
            <p:cNvPr id="194" name="矩形 193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1088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1088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8" name="矩形 197"/>
            <p:cNvSpPr/>
            <p:nvPr/>
          </p:nvSpPr>
          <p:spPr>
            <a:xfrm>
              <a:off x="1148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9" name="矩形 198"/>
            <p:cNvSpPr/>
            <p:nvPr/>
          </p:nvSpPr>
          <p:spPr>
            <a:xfrm>
              <a:off x="1207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11485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1207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02" name="组合 201"/>
            <p:cNvGrpSpPr/>
            <p:nvPr/>
          </p:nvGrpSpPr>
          <p:grpSpPr>
            <a:xfrm>
              <a:off x="10296" y="5249"/>
              <a:ext cx="2369" cy="1117"/>
              <a:chOff x="10296" y="6340"/>
              <a:chExt cx="2369" cy="1117"/>
            </a:xfrm>
          </p:grpSpPr>
          <p:sp>
            <p:nvSpPr>
              <p:cNvPr id="203" name="矩形 202"/>
              <p:cNvSpPr/>
              <p:nvPr/>
            </p:nvSpPr>
            <p:spPr>
              <a:xfrm>
                <a:off x="1029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4" name="矩形 203"/>
              <p:cNvSpPr/>
              <p:nvPr/>
            </p:nvSpPr>
            <p:spPr>
              <a:xfrm>
                <a:off x="1088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1029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6" name="矩形 205"/>
              <p:cNvSpPr/>
              <p:nvPr/>
            </p:nvSpPr>
            <p:spPr>
              <a:xfrm>
                <a:off x="1088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1148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8" name="矩形 207"/>
              <p:cNvSpPr/>
              <p:nvPr/>
            </p:nvSpPr>
            <p:spPr>
              <a:xfrm>
                <a:off x="1207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9" name="矩形 208"/>
              <p:cNvSpPr/>
              <p:nvPr/>
            </p:nvSpPr>
            <p:spPr>
              <a:xfrm>
                <a:off x="1148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0" name="矩形 209"/>
              <p:cNvSpPr/>
              <p:nvPr/>
            </p:nvSpPr>
            <p:spPr>
              <a:xfrm>
                <a:off x="1207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1" name="组合 210"/>
          <p:cNvGrpSpPr/>
          <p:nvPr/>
        </p:nvGrpSpPr>
        <p:grpSpPr>
          <a:xfrm>
            <a:off x="8022590" y="5515610"/>
            <a:ext cx="1088390" cy="1055370"/>
            <a:chOff x="10296" y="4131"/>
            <a:chExt cx="2369" cy="2234"/>
          </a:xfrm>
        </p:grpSpPr>
        <p:sp>
          <p:nvSpPr>
            <p:cNvPr id="212" name="矩形 211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1088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4" name="矩形 213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>
              <a:off x="1088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11485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1207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1148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1207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20" name="组合 219"/>
            <p:cNvGrpSpPr/>
            <p:nvPr/>
          </p:nvGrpSpPr>
          <p:grpSpPr>
            <a:xfrm>
              <a:off x="10296" y="5249"/>
              <a:ext cx="2369" cy="1117"/>
              <a:chOff x="10296" y="6340"/>
              <a:chExt cx="2369" cy="1117"/>
            </a:xfrm>
          </p:grpSpPr>
          <p:sp>
            <p:nvSpPr>
              <p:cNvPr id="221" name="矩形 220"/>
              <p:cNvSpPr/>
              <p:nvPr/>
            </p:nvSpPr>
            <p:spPr>
              <a:xfrm>
                <a:off x="1029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2" name="矩形 221"/>
              <p:cNvSpPr/>
              <p:nvPr/>
            </p:nvSpPr>
            <p:spPr>
              <a:xfrm>
                <a:off x="1088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3" name="矩形 222"/>
              <p:cNvSpPr/>
              <p:nvPr/>
            </p:nvSpPr>
            <p:spPr>
              <a:xfrm>
                <a:off x="1029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4" name="矩形 223"/>
              <p:cNvSpPr/>
              <p:nvPr/>
            </p:nvSpPr>
            <p:spPr>
              <a:xfrm>
                <a:off x="1088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5" name="矩形 224"/>
              <p:cNvSpPr/>
              <p:nvPr/>
            </p:nvSpPr>
            <p:spPr>
              <a:xfrm>
                <a:off x="1148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1207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7" name="矩形 226"/>
              <p:cNvSpPr/>
              <p:nvPr/>
            </p:nvSpPr>
            <p:spPr>
              <a:xfrm>
                <a:off x="1148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8" name="矩形 227"/>
              <p:cNvSpPr/>
              <p:nvPr/>
            </p:nvSpPr>
            <p:spPr>
              <a:xfrm>
                <a:off x="1207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9" name="组合 248"/>
          <p:cNvGrpSpPr/>
          <p:nvPr/>
        </p:nvGrpSpPr>
        <p:grpSpPr>
          <a:xfrm>
            <a:off x="8018780" y="4036060"/>
            <a:ext cx="1088390" cy="1055370"/>
            <a:chOff x="10296" y="4131"/>
            <a:chExt cx="2369" cy="2234"/>
          </a:xfrm>
        </p:grpSpPr>
        <p:sp>
          <p:nvSpPr>
            <p:cNvPr id="250" name="矩形 249"/>
            <p:cNvSpPr/>
            <p:nvPr/>
          </p:nvSpPr>
          <p:spPr>
            <a:xfrm>
              <a:off x="10296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>
              <a:off x="10886" y="4131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2" name="矩形 251"/>
            <p:cNvSpPr/>
            <p:nvPr/>
          </p:nvSpPr>
          <p:spPr>
            <a:xfrm>
              <a:off x="1029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3" name="矩形 252"/>
            <p:cNvSpPr/>
            <p:nvPr/>
          </p:nvSpPr>
          <p:spPr>
            <a:xfrm>
              <a:off x="10886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4" name="矩形 253"/>
            <p:cNvSpPr/>
            <p:nvPr/>
          </p:nvSpPr>
          <p:spPr>
            <a:xfrm>
              <a:off x="1148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5" name="矩形 254"/>
            <p:cNvSpPr/>
            <p:nvPr/>
          </p:nvSpPr>
          <p:spPr>
            <a:xfrm>
              <a:off x="12075" y="4131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6" name="矩形 255"/>
            <p:cNvSpPr/>
            <p:nvPr/>
          </p:nvSpPr>
          <p:spPr>
            <a:xfrm>
              <a:off x="11485" y="4690"/>
              <a:ext cx="590" cy="5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7" name="矩形 256"/>
            <p:cNvSpPr/>
            <p:nvPr/>
          </p:nvSpPr>
          <p:spPr>
            <a:xfrm>
              <a:off x="12075" y="4690"/>
              <a:ext cx="590" cy="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58" name="组合 257"/>
            <p:cNvGrpSpPr/>
            <p:nvPr/>
          </p:nvGrpSpPr>
          <p:grpSpPr>
            <a:xfrm>
              <a:off x="10296" y="5249"/>
              <a:ext cx="2369" cy="1117"/>
              <a:chOff x="10296" y="6340"/>
              <a:chExt cx="2369" cy="1117"/>
            </a:xfrm>
          </p:grpSpPr>
          <p:sp>
            <p:nvSpPr>
              <p:cNvPr id="259" name="矩形 258"/>
              <p:cNvSpPr/>
              <p:nvPr/>
            </p:nvSpPr>
            <p:spPr>
              <a:xfrm>
                <a:off x="1029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10886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1" name="矩形 260"/>
              <p:cNvSpPr/>
              <p:nvPr/>
            </p:nvSpPr>
            <p:spPr>
              <a:xfrm>
                <a:off x="1029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2" name="矩形 261"/>
              <p:cNvSpPr/>
              <p:nvPr/>
            </p:nvSpPr>
            <p:spPr>
              <a:xfrm>
                <a:off x="10886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3" name="矩形 262"/>
              <p:cNvSpPr/>
              <p:nvPr/>
            </p:nvSpPr>
            <p:spPr>
              <a:xfrm>
                <a:off x="1148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4" name="矩形 263"/>
              <p:cNvSpPr/>
              <p:nvPr/>
            </p:nvSpPr>
            <p:spPr>
              <a:xfrm>
                <a:off x="12075" y="634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5" name="矩形 264"/>
              <p:cNvSpPr/>
              <p:nvPr/>
            </p:nvSpPr>
            <p:spPr>
              <a:xfrm>
                <a:off x="1148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6" name="矩形 265"/>
              <p:cNvSpPr/>
              <p:nvPr/>
            </p:nvSpPr>
            <p:spPr>
              <a:xfrm>
                <a:off x="12075" y="6899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48157" y="373784"/>
            <a:ext cx="7381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operation</a:t>
            </a:r>
            <a:endParaRPr lang="en-US" altLang="zh-CN" sz="1800" dirty="0">
              <a:solidFill>
                <a:srgbClr val="2B91AF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operation 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类为游戏内容操作类，其中公有函数包括：绘制操作（地图，方块和成绩），检查游戏状态操作（是否游戏失败）和方块移动操作（下落和旋转）。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此类定义的操作函数是实现游戏的基石。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322555" y="314729"/>
            <a:ext cx="1344149" cy="1344149"/>
          </a:xfrm>
          <a:prstGeom prst="ellipse">
            <a:avLst/>
          </a:prstGeom>
          <a:solidFill>
            <a:srgbClr val="FFB407"/>
          </a:solidFill>
          <a:ln w="25400"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/>
          </a:scene3d>
          <a:sp3d prstMaterial="plastic">
            <a:extrusionClr>
              <a:schemeClr val="accent1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25003" y="544847"/>
            <a:ext cx="739253" cy="885892"/>
            <a:chOff x="5878513" y="7346950"/>
            <a:chExt cx="2128838" cy="2551113"/>
          </a:xfrm>
          <a:solidFill>
            <a:schemeClr val="bg1"/>
          </a:solidFill>
        </p:grpSpPr>
        <p:sp>
          <p:nvSpPr>
            <p:cNvPr id="6" name="Freeform 298"/>
            <p:cNvSpPr/>
            <p:nvPr/>
          </p:nvSpPr>
          <p:spPr bwMode="auto">
            <a:xfrm>
              <a:off x="5878513" y="7346950"/>
              <a:ext cx="2128838" cy="1931988"/>
            </a:xfrm>
            <a:custGeom>
              <a:avLst/>
              <a:gdLst>
                <a:gd name="T0" fmla="*/ 220 w 670"/>
                <a:gd name="T1" fmla="*/ 63 h 608"/>
                <a:gd name="T2" fmla="*/ 64 w 670"/>
                <a:gd name="T3" fmla="*/ 450 h 608"/>
                <a:gd name="T4" fmla="*/ 226 w 670"/>
                <a:gd name="T5" fmla="*/ 608 h 608"/>
                <a:gd name="T6" fmla="*/ 233 w 670"/>
                <a:gd name="T7" fmla="*/ 590 h 608"/>
                <a:gd name="T8" fmla="*/ 82 w 670"/>
                <a:gd name="T9" fmla="*/ 442 h 608"/>
                <a:gd name="T10" fmla="*/ 228 w 670"/>
                <a:gd name="T11" fmla="*/ 81 h 608"/>
                <a:gd name="T12" fmla="*/ 589 w 670"/>
                <a:gd name="T13" fmla="*/ 227 h 608"/>
                <a:gd name="T14" fmla="*/ 443 w 670"/>
                <a:gd name="T15" fmla="*/ 588 h 608"/>
                <a:gd name="T16" fmla="*/ 443 w 670"/>
                <a:gd name="T17" fmla="*/ 588 h 608"/>
                <a:gd name="T18" fmla="*/ 450 w 670"/>
                <a:gd name="T19" fmla="*/ 606 h 608"/>
                <a:gd name="T20" fmla="*/ 451 w 670"/>
                <a:gd name="T21" fmla="*/ 606 h 608"/>
                <a:gd name="T22" fmla="*/ 607 w 670"/>
                <a:gd name="T23" fmla="*/ 219 h 608"/>
                <a:gd name="T24" fmla="*/ 220 w 670"/>
                <a:gd name="T25" fmla="*/ 63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0" h="608">
                  <a:moveTo>
                    <a:pt x="220" y="63"/>
                  </a:moveTo>
                  <a:cubicBezTo>
                    <a:pt x="70" y="127"/>
                    <a:pt x="0" y="300"/>
                    <a:pt x="64" y="450"/>
                  </a:cubicBezTo>
                  <a:cubicBezTo>
                    <a:pt x="96" y="525"/>
                    <a:pt x="156" y="580"/>
                    <a:pt x="226" y="608"/>
                  </a:cubicBezTo>
                  <a:cubicBezTo>
                    <a:pt x="233" y="590"/>
                    <a:pt x="233" y="590"/>
                    <a:pt x="233" y="590"/>
                  </a:cubicBezTo>
                  <a:cubicBezTo>
                    <a:pt x="167" y="564"/>
                    <a:pt x="112" y="513"/>
                    <a:pt x="82" y="442"/>
                  </a:cubicBezTo>
                  <a:cubicBezTo>
                    <a:pt x="23" y="303"/>
                    <a:pt x="88" y="141"/>
                    <a:pt x="228" y="81"/>
                  </a:cubicBezTo>
                  <a:cubicBezTo>
                    <a:pt x="367" y="22"/>
                    <a:pt x="529" y="87"/>
                    <a:pt x="589" y="227"/>
                  </a:cubicBezTo>
                  <a:cubicBezTo>
                    <a:pt x="648" y="367"/>
                    <a:pt x="583" y="529"/>
                    <a:pt x="443" y="588"/>
                  </a:cubicBezTo>
                  <a:cubicBezTo>
                    <a:pt x="443" y="588"/>
                    <a:pt x="443" y="588"/>
                    <a:pt x="443" y="588"/>
                  </a:cubicBezTo>
                  <a:cubicBezTo>
                    <a:pt x="450" y="606"/>
                    <a:pt x="450" y="606"/>
                    <a:pt x="450" y="606"/>
                  </a:cubicBezTo>
                  <a:cubicBezTo>
                    <a:pt x="450" y="606"/>
                    <a:pt x="451" y="606"/>
                    <a:pt x="451" y="606"/>
                  </a:cubicBezTo>
                  <a:cubicBezTo>
                    <a:pt x="601" y="542"/>
                    <a:pt x="670" y="369"/>
                    <a:pt x="607" y="219"/>
                  </a:cubicBezTo>
                  <a:cubicBezTo>
                    <a:pt x="543" y="69"/>
                    <a:pt x="370" y="0"/>
                    <a:pt x="2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983288" y="7448550"/>
              <a:ext cx="1922463" cy="2449513"/>
              <a:chOff x="5983288" y="7448550"/>
              <a:chExt cx="1922463" cy="2449513"/>
            </a:xfrm>
            <a:grpFill/>
          </p:grpSpPr>
          <p:sp>
            <p:nvSpPr>
              <p:cNvPr id="8" name="Freeform 297"/>
              <p:cNvSpPr/>
              <p:nvPr/>
            </p:nvSpPr>
            <p:spPr bwMode="auto">
              <a:xfrm>
                <a:off x="6589713" y="9739313"/>
                <a:ext cx="714375" cy="158750"/>
              </a:xfrm>
              <a:custGeom>
                <a:avLst/>
                <a:gdLst>
                  <a:gd name="T0" fmla="*/ 7 w 225"/>
                  <a:gd name="T1" fmla="*/ 2 h 50"/>
                  <a:gd name="T2" fmla="*/ 0 w 225"/>
                  <a:gd name="T3" fmla="*/ 20 h 50"/>
                  <a:gd name="T4" fmla="*/ 225 w 225"/>
                  <a:gd name="T5" fmla="*/ 18 h 50"/>
                  <a:gd name="T6" fmla="*/ 217 w 225"/>
                  <a:gd name="T7" fmla="*/ 0 h 50"/>
                  <a:gd name="T8" fmla="*/ 7 w 225"/>
                  <a:gd name="T9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50">
                    <a:moveTo>
                      <a:pt x="7" y="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70" y="48"/>
                      <a:pt x="150" y="50"/>
                      <a:pt x="225" y="18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47" y="30"/>
                      <a:pt x="72" y="28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Freeform 299"/>
              <p:cNvSpPr/>
              <p:nvPr/>
            </p:nvSpPr>
            <p:spPr bwMode="auto">
              <a:xfrm>
                <a:off x="5983288" y="7448550"/>
                <a:ext cx="1922463" cy="1747838"/>
              </a:xfrm>
              <a:custGeom>
                <a:avLst/>
                <a:gdLst>
                  <a:gd name="T0" fmla="*/ 547 w 605"/>
                  <a:gd name="T1" fmla="*/ 198 h 550"/>
                  <a:gd name="T2" fmla="*/ 198 w 605"/>
                  <a:gd name="T3" fmla="*/ 58 h 550"/>
                  <a:gd name="T4" fmla="*/ 57 w 605"/>
                  <a:gd name="T5" fmla="*/ 407 h 550"/>
                  <a:gd name="T6" fmla="*/ 203 w 605"/>
                  <a:gd name="T7" fmla="*/ 550 h 550"/>
                  <a:gd name="T8" fmla="*/ 212 w 605"/>
                  <a:gd name="T9" fmla="*/ 529 h 550"/>
                  <a:gd name="T10" fmla="*/ 78 w 605"/>
                  <a:gd name="T11" fmla="*/ 398 h 550"/>
                  <a:gd name="T12" fmla="*/ 207 w 605"/>
                  <a:gd name="T13" fmla="*/ 79 h 550"/>
                  <a:gd name="T14" fmla="*/ 526 w 605"/>
                  <a:gd name="T15" fmla="*/ 207 h 550"/>
                  <a:gd name="T16" fmla="*/ 398 w 605"/>
                  <a:gd name="T17" fmla="*/ 527 h 550"/>
                  <a:gd name="T18" fmla="*/ 397 w 605"/>
                  <a:gd name="T19" fmla="*/ 527 h 550"/>
                  <a:gd name="T20" fmla="*/ 406 w 605"/>
                  <a:gd name="T21" fmla="*/ 548 h 550"/>
                  <a:gd name="T22" fmla="*/ 407 w 605"/>
                  <a:gd name="T23" fmla="*/ 548 h 550"/>
                  <a:gd name="T24" fmla="*/ 547 w 605"/>
                  <a:gd name="T25" fmla="*/ 198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5" h="550">
                    <a:moveTo>
                      <a:pt x="547" y="198"/>
                    </a:moveTo>
                    <a:cubicBezTo>
                      <a:pt x="490" y="63"/>
                      <a:pt x="333" y="0"/>
                      <a:pt x="198" y="58"/>
                    </a:cubicBezTo>
                    <a:cubicBezTo>
                      <a:pt x="63" y="115"/>
                      <a:pt x="0" y="272"/>
                      <a:pt x="57" y="407"/>
                    </a:cubicBezTo>
                    <a:cubicBezTo>
                      <a:pt x="86" y="475"/>
                      <a:pt x="140" y="524"/>
                      <a:pt x="203" y="550"/>
                    </a:cubicBezTo>
                    <a:cubicBezTo>
                      <a:pt x="212" y="529"/>
                      <a:pt x="212" y="529"/>
                      <a:pt x="212" y="529"/>
                    </a:cubicBezTo>
                    <a:cubicBezTo>
                      <a:pt x="154" y="505"/>
                      <a:pt x="105" y="460"/>
                      <a:pt x="78" y="398"/>
                    </a:cubicBezTo>
                    <a:cubicBezTo>
                      <a:pt x="26" y="274"/>
                      <a:pt x="84" y="131"/>
                      <a:pt x="207" y="79"/>
                    </a:cubicBezTo>
                    <a:cubicBezTo>
                      <a:pt x="331" y="26"/>
                      <a:pt x="474" y="84"/>
                      <a:pt x="526" y="207"/>
                    </a:cubicBezTo>
                    <a:cubicBezTo>
                      <a:pt x="579" y="331"/>
                      <a:pt x="521" y="474"/>
                      <a:pt x="398" y="527"/>
                    </a:cubicBezTo>
                    <a:cubicBezTo>
                      <a:pt x="397" y="527"/>
                      <a:pt x="397" y="527"/>
                      <a:pt x="397" y="527"/>
                    </a:cubicBezTo>
                    <a:cubicBezTo>
                      <a:pt x="406" y="548"/>
                      <a:pt x="406" y="548"/>
                      <a:pt x="406" y="548"/>
                    </a:cubicBezTo>
                    <a:cubicBezTo>
                      <a:pt x="406" y="548"/>
                      <a:pt x="406" y="548"/>
                      <a:pt x="407" y="548"/>
                    </a:cubicBezTo>
                    <a:cubicBezTo>
                      <a:pt x="542" y="490"/>
                      <a:pt x="605" y="334"/>
                      <a:pt x="54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" name="Freeform 300"/>
              <p:cNvSpPr/>
              <p:nvPr/>
            </p:nvSpPr>
            <p:spPr bwMode="auto">
              <a:xfrm>
                <a:off x="6624638" y="9647238"/>
                <a:ext cx="641350" cy="155575"/>
              </a:xfrm>
              <a:custGeom>
                <a:avLst/>
                <a:gdLst>
                  <a:gd name="T0" fmla="*/ 8 w 202"/>
                  <a:gd name="T1" fmla="*/ 2 h 49"/>
                  <a:gd name="T2" fmla="*/ 0 w 202"/>
                  <a:gd name="T3" fmla="*/ 23 h 49"/>
                  <a:gd name="T4" fmla="*/ 202 w 202"/>
                  <a:gd name="T5" fmla="*/ 21 h 49"/>
                  <a:gd name="T6" fmla="*/ 193 w 202"/>
                  <a:gd name="T7" fmla="*/ 0 h 49"/>
                  <a:gd name="T8" fmla="*/ 8 w 202"/>
                  <a:gd name="T9" fmla="*/ 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49">
                    <a:moveTo>
                      <a:pt x="8" y="2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63" y="48"/>
                      <a:pt x="135" y="49"/>
                      <a:pt x="202" y="21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32" y="26"/>
                      <a:pt x="66" y="25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Freeform 301"/>
              <p:cNvSpPr/>
              <p:nvPr/>
            </p:nvSpPr>
            <p:spPr bwMode="auto">
              <a:xfrm>
                <a:off x="6097588" y="7562850"/>
                <a:ext cx="1693863" cy="1538288"/>
              </a:xfrm>
              <a:custGeom>
                <a:avLst/>
                <a:gdLst>
                  <a:gd name="T0" fmla="*/ 482 w 533"/>
                  <a:gd name="T1" fmla="*/ 175 h 484"/>
                  <a:gd name="T2" fmla="*/ 175 w 533"/>
                  <a:gd name="T3" fmla="*/ 51 h 484"/>
                  <a:gd name="T4" fmla="*/ 51 w 533"/>
                  <a:gd name="T5" fmla="*/ 358 h 484"/>
                  <a:gd name="T6" fmla="*/ 179 w 533"/>
                  <a:gd name="T7" fmla="*/ 484 h 484"/>
                  <a:gd name="T8" fmla="*/ 187 w 533"/>
                  <a:gd name="T9" fmla="*/ 464 h 484"/>
                  <a:gd name="T10" fmla="*/ 70 w 533"/>
                  <a:gd name="T11" fmla="*/ 350 h 484"/>
                  <a:gd name="T12" fmla="*/ 183 w 533"/>
                  <a:gd name="T13" fmla="*/ 71 h 484"/>
                  <a:gd name="T14" fmla="*/ 462 w 533"/>
                  <a:gd name="T15" fmla="*/ 183 h 484"/>
                  <a:gd name="T16" fmla="*/ 350 w 533"/>
                  <a:gd name="T17" fmla="*/ 463 h 484"/>
                  <a:gd name="T18" fmla="*/ 349 w 533"/>
                  <a:gd name="T19" fmla="*/ 463 h 484"/>
                  <a:gd name="T20" fmla="*/ 358 w 533"/>
                  <a:gd name="T21" fmla="*/ 483 h 484"/>
                  <a:gd name="T22" fmla="*/ 358 w 533"/>
                  <a:gd name="T23" fmla="*/ 482 h 484"/>
                  <a:gd name="T24" fmla="*/ 482 w 533"/>
                  <a:gd name="T25" fmla="*/ 175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3" h="484">
                    <a:moveTo>
                      <a:pt x="482" y="175"/>
                    </a:moveTo>
                    <a:cubicBezTo>
                      <a:pt x="431" y="56"/>
                      <a:pt x="294" y="0"/>
                      <a:pt x="175" y="51"/>
                    </a:cubicBezTo>
                    <a:cubicBezTo>
                      <a:pt x="56" y="102"/>
                      <a:pt x="0" y="240"/>
                      <a:pt x="51" y="358"/>
                    </a:cubicBezTo>
                    <a:cubicBezTo>
                      <a:pt x="76" y="418"/>
                      <a:pt x="123" y="462"/>
                      <a:pt x="179" y="484"/>
                    </a:cubicBezTo>
                    <a:cubicBezTo>
                      <a:pt x="187" y="464"/>
                      <a:pt x="187" y="464"/>
                      <a:pt x="187" y="464"/>
                    </a:cubicBezTo>
                    <a:cubicBezTo>
                      <a:pt x="137" y="444"/>
                      <a:pt x="94" y="404"/>
                      <a:pt x="70" y="350"/>
                    </a:cubicBezTo>
                    <a:cubicBezTo>
                      <a:pt x="25" y="242"/>
                      <a:pt x="75" y="117"/>
                      <a:pt x="183" y="71"/>
                    </a:cubicBezTo>
                    <a:cubicBezTo>
                      <a:pt x="291" y="25"/>
                      <a:pt x="416" y="75"/>
                      <a:pt x="462" y="183"/>
                    </a:cubicBezTo>
                    <a:cubicBezTo>
                      <a:pt x="508" y="291"/>
                      <a:pt x="458" y="417"/>
                      <a:pt x="350" y="463"/>
                    </a:cubicBezTo>
                    <a:cubicBezTo>
                      <a:pt x="350" y="463"/>
                      <a:pt x="349" y="463"/>
                      <a:pt x="349" y="463"/>
                    </a:cubicBezTo>
                    <a:cubicBezTo>
                      <a:pt x="358" y="483"/>
                      <a:pt x="358" y="483"/>
                      <a:pt x="358" y="483"/>
                    </a:cubicBezTo>
                    <a:cubicBezTo>
                      <a:pt x="358" y="483"/>
                      <a:pt x="358" y="482"/>
                      <a:pt x="358" y="482"/>
                    </a:cubicBezTo>
                    <a:cubicBezTo>
                      <a:pt x="477" y="432"/>
                      <a:pt x="533" y="294"/>
                      <a:pt x="482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Freeform 302"/>
              <p:cNvSpPr/>
              <p:nvPr/>
            </p:nvSpPr>
            <p:spPr bwMode="auto">
              <a:xfrm>
                <a:off x="6662738" y="9558338"/>
                <a:ext cx="565150" cy="142875"/>
              </a:xfrm>
              <a:custGeom>
                <a:avLst/>
                <a:gdLst>
                  <a:gd name="T0" fmla="*/ 8 w 178"/>
                  <a:gd name="T1" fmla="*/ 1 h 45"/>
                  <a:gd name="T2" fmla="*/ 0 w 178"/>
                  <a:gd name="T3" fmla="*/ 21 h 45"/>
                  <a:gd name="T4" fmla="*/ 178 w 178"/>
                  <a:gd name="T5" fmla="*/ 20 h 45"/>
                  <a:gd name="T6" fmla="*/ 169 w 178"/>
                  <a:gd name="T7" fmla="*/ 0 h 45"/>
                  <a:gd name="T8" fmla="*/ 8 w 178"/>
                  <a:gd name="T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45">
                    <a:moveTo>
                      <a:pt x="8" y="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55" y="43"/>
                      <a:pt x="119" y="45"/>
                      <a:pt x="178" y="2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16" y="22"/>
                      <a:pt x="58" y="2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Freeform 303"/>
              <p:cNvSpPr/>
              <p:nvPr/>
            </p:nvSpPr>
            <p:spPr bwMode="auto">
              <a:xfrm>
                <a:off x="6697663" y="9463088"/>
                <a:ext cx="492125" cy="136525"/>
              </a:xfrm>
              <a:custGeom>
                <a:avLst/>
                <a:gdLst>
                  <a:gd name="T0" fmla="*/ 9 w 155"/>
                  <a:gd name="T1" fmla="*/ 2 h 43"/>
                  <a:gd name="T2" fmla="*/ 0 w 155"/>
                  <a:gd name="T3" fmla="*/ 23 h 43"/>
                  <a:gd name="T4" fmla="*/ 155 w 155"/>
                  <a:gd name="T5" fmla="*/ 22 h 43"/>
                  <a:gd name="T6" fmla="*/ 146 w 155"/>
                  <a:gd name="T7" fmla="*/ 0 h 43"/>
                  <a:gd name="T8" fmla="*/ 9 w 155"/>
                  <a:gd name="T9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43">
                    <a:moveTo>
                      <a:pt x="9" y="2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48" y="42"/>
                      <a:pt x="104" y="43"/>
                      <a:pt x="155" y="22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00" y="20"/>
                      <a:pt x="51" y="19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304"/>
              <p:cNvSpPr/>
              <p:nvPr/>
            </p:nvSpPr>
            <p:spPr bwMode="auto">
              <a:xfrm>
                <a:off x="6208713" y="7673975"/>
                <a:ext cx="1471613" cy="1338263"/>
              </a:xfrm>
              <a:custGeom>
                <a:avLst/>
                <a:gdLst>
                  <a:gd name="T0" fmla="*/ 419 w 463"/>
                  <a:gd name="T1" fmla="*/ 152 h 421"/>
                  <a:gd name="T2" fmla="*/ 151 w 463"/>
                  <a:gd name="T3" fmla="*/ 44 h 421"/>
                  <a:gd name="T4" fmla="*/ 44 w 463"/>
                  <a:gd name="T5" fmla="*/ 312 h 421"/>
                  <a:gd name="T6" fmla="*/ 156 w 463"/>
                  <a:gd name="T7" fmla="*/ 421 h 421"/>
                  <a:gd name="T8" fmla="*/ 164 w 463"/>
                  <a:gd name="T9" fmla="*/ 400 h 421"/>
                  <a:gd name="T10" fmla="*/ 65 w 463"/>
                  <a:gd name="T11" fmla="*/ 303 h 421"/>
                  <a:gd name="T12" fmla="*/ 160 w 463"/>
                  <a:gd name="T13" fmla="*/ 65 h 421"/>
                  <a:gd name="T14" fmla="*/ 398 w 463"/>
                  <a:gd name="T15" fmla="*/ 161 h 421"/>
                  <a:gd name="T16" fmla="*/ 302 w 463"/>
                  <a:gd name="T17" fmla="*/ 398 h 421"/>
                  <a:gd name="T18" fmla="*/ 302 w 463"/>
                  <a:gd name="T19" fmla="*/ 398 h 421"/>
                  <a:gd name="T20" fmla="*/ 311 w 463"/>
                  <a:gd name="T21" fmla="*/ 420 h 421"/>
                  <a:gd name="T22" fmla="*/ 311 w 463"/>
                  <a:gd name="T23" fmla="*/ 419 h 421"/>
                  <a:gd name="T24" fmla="*/ 419 w 463"/>
                  <a:gd name="T25" fmla="*/ 152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3" h="421">
                    <a:moveTo>
                      <a:pt x="419" y="152"/>
                    </a:moveTo>
                    <a:cubicBezTo>
                      <a:pt x="375" y="48"/>
                      <a:pt x="255" y="0"/>
                      <a:pt x="151" y="44"/>
                    </a:cubicBezTo>
                    <a:cubicBezTo>
                      <a:pt x="48" y="88"/>
                      <a:pt x="0" y="208"/>
                      <a:pt x="44" y="312"/>
                    </a:cubicBezTo>
                    <a:cubicBezTo>
                      <a:pt x="66" y="364"/>
                      <a:pt x="107" y="402"/>
                      <a:pt x="156" y="421"/>
                    </a:cubicBezTo>
                    <a:cubicBezTo>
                      <a:pt x="164" y="400"/>
                      <a:pt x="164" y="400"/>
                      <a:pt x="164" y="400"/>
                    </a:cubicBezTo>
                    <a:cubicBezTo>
                      <a:pt x="121" y="382"/>
                      <a:pt x="84" y="349"/>
                      <a:pt x="65" y="303"/>
                    </a:cubicBezTo>
                    <a:cubicBezTo>
                      <a:pt x="26" y="211"/>
                      <a:pt x="69" y="104"/>
                      <a:pt x="160" y="65"/>
                    </a:cubicBezTo>
                    <a:cubicBezTo>
                      <a:pt x="252" y="26"/>
                      <a:pt x="359" y="69"/>
                      <a:pt x="398" y="161"/>
                    </a:cubicBezTo>
                    <a:cubicBezTo>
                      <a:pt x="437" y="253"/>
                      <a:pt x="394" y="359"/>
                      <a:pt x="302" y="398"/>
                    </a:cubicBezTo>
                    <a:cubicBezTo>
                      <a:pt x="302" y="398"/>
                      <a:pt x="302" y="398"/>
                      <a:pt x="302" y="398"/>
                    </a:cubicBezTo>
                    <a:cubicBezTo>
                      <a:pt x="311" y="420"/>
                      <a:pt x="311" y="420"/>
                      <a:pt x="311" y="420"/>
                    </a:cubicBezTo>
                    <a:cubicBezTo>
                      <a:pt x="311" y="419"/>
                      <a:pt x="311" y="419"/>
                      <a:pt x="311" y="419"/>
                    </a:cubicBezTo>
                    <a:cubicBezTo>
                      <a:pt x="415" y="375"/>
                      <a:pt x="463" y="255"/>
                      <a:pt x="419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305"/>
              <p:cNvSpPr/>
              <p:nvPr/>
            </p:nvSpPr>
            <p:spPr bwMode="auto">
              <a:xfrm>
                <a:off x="6735763" y="9371013"/>
                <a:ext cx="415925" cy="127000"/>
              </a:xfrm>
              <a:custGeom>
                <a:avLst/>
                <a:gdLst>
                  <a:gd name="T0" fmla="*/ 8 w 131"/>
                  <a:gd name="T1" fmla="*/ 1 h 40"/>
                  <a:gd name="T2" fmla="*/ 0 w 131"/>
                  <a:gd name="T3" fmla="*/ 23 h 40"/>
                  <a:gd name="T4" fmla="*/ 131 w 131"/>
                  <a:gd name="T5" fmla="*/ 21 h 40"/>
                  <a:gd name="T6" fmla="*/ 122 w 131"/>
                  <a:gd name="T7" fmla="*/ 0 h 40"/>
                  <a:gd name="T8" fmla="*/ 8 w 131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40">
                    <a:moveTo>
                      <a:pt x="8" y="1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40" y="39"/>
                      <a:pt x="87" y="40"/>
                      <a:pt x="131" y="21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84" y="16"/>
                      <a:pt x="44" y="15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Freeform 306"/>
              <p:cNvSpPr/>
              <p:nvPr/>
            </p:nvSpPr>
            <p:spPr bwMode="auto">
              <a:xfrm>
                <a:off x="6323013" y="7788275"/>
                <a:ext cx="1243013" cy="1131888"/>
              </a:xfrm>
              <a:custGeom>
                <a:avLst/>
                <a:gdLst>
                  <a:gd name="T0" fmla="*/ 354 w 391"/>
                  <a:gd name="T1" fmla="*/ 128 h 356"/>
                  <a:gd name="T2" fmla="*/ 128 w 391"/>
                  <a:gd name="T3" fmla="*/ 37 h 356"/>
                  <a:gd name="T4" fmla="*/ 37 w 391"/>
                  <a:gd name="T5" fmla="*/ 263 h 356"/>
                  <a:gd name="T6" fmla="*/ 132 w 391"/>
                  <a:gd name="T7" fmla="*/ 356 h 356"/>
                  <a:gd name="T8" fmla="*/ 140 w 391"/>
                  <a:gd name="T9" fmla="*/ 334 h 356"/>
                  <a:gd name="T10" fmla="*/ 58 w 391"/>
                  <a:gd name="T11" fmla="*/ 254 h 356"/>
                  <a:gd name="T12" fmla="*/ 137 w 391"/>
                  <a:gd name="T13" fmla="*/ 58 h 356"/>
                  <a:gd name="T14" fmla="*/ 333 w 391"/>
                  <a:gd name="T15" fmla="*/ 137 h 356"/>
                  <a:gd name="T16" fmla="*/ 254 w 391"/>
                  <a:gd name="T17" fmla="*/ 333 h 356"/>
                  <a:gd name="T18" fmla="*/ 253 w 391"/>
                  <a:gd name="T19" fmla="*/ 333 h 356"/>
                  <a:gd name="T20" fmla="*/ 262 w 391"/>
                  <a:gd name="T21" fmla="*/ 354 h 356"/>
                  <a:gd name="T22" fmla="*/ 263 w 391"/>
                  <a:gd name="T23" fmla="*/ 354 h 356"/>
                  <a:gd name="T24" fmla="*/ 354 w 391"/>
                  <a:gd name="T25" fmla="*/ 128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1" h="356">
                    <a:moveTo>
                      <a:pt x="354" y="128"/>
                    </a:moveTo>
                    <a:cubicBezTo>
                      <a:pt x="317" y="41"/>
                      <a:pt x="215" y="0"/>
                      <a:pt x="128" y="37"/>
                    </a:cubicBezTo>
                    <a:cubicBezTo>
                      <a:pt x="41" y="74"/>
                      <a:pt x="0" y="176"/>
                      <a:pt x="37" y="263"/>
                    </a:cubicBezTo>
                    <a:cubicBezTo>
                      <a:pt x="56" y="307"/>
                      <a:pt x="90" y="339"/>
                      <a:pt x="132" y="356"/>
                    </a:cubicBezTo>
                    <a:cubicBezTo>
                      <a:pt x="140" y="334"/>
                      <a:pt x="140" y="334"/>
                      <a:pt x="140" y="334"/>
                    </a:cubicBezTo>
                    <a:cubicBezTo>
                      <a:pt x="105" y="320"/>
                      <a:pt x="74" y="292"/>
                      <a:pt x="58" y="254"/>
                    </a:cubicBezTo>
                    <a:cubicBezTo>
                      <a:pt x="26" y="178"/>
                      <a:pt x="61" y="91"/>
                      <a:pt x="137" y="58"/>
                    </a:cubicBezTo>
                    <a:cubicBezTo>
                      <a:pt x="213" y="26"/>
                      <a:pt x="300" y="62"/>
                      <a:pt x="333" y="137"/>
                    </a:cubicBezTo>
                    <a:cubicBezTo>
                      <a:pt x="365" y="213"/>
                      <a:pt x="329" y="301"/>
                      <a:pt x="254" y="333"/>
                    </a:cubicBezTo>
                    <a:cubicBezTo>
                      <a:pt x="254" y="333"/>
                      <a:pt x="253" y="333"/>
                      <a:pt x="253" y="333"/>
                    </a:cubicBezTo>
                    <a:cubicBezTo>
                      <a:pt x="262" y="354"/>
                      <a:pt x="262" y="354"/>
                      <a:pt x="262" y="354"/>
                    </a:cubicBezTo>
                    <a:cubicBezTo>
                      <a:pt x="262" y="354"/>
                      <a:pt x="263" y="354"/>
                      <a:pt x="263" y="354"/>
                    </a:cubicBezTo>
                    <a:cubicBezTo>
                      <a:pt x="350" y="317"/>
                      <a:pt x="391" y="216"/>
                      <a:pt x="354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307"/>
              <p:cNvSpPr/>
              <p:nvPr/>
            </p:nvSpPr>
            <p:spPr bwMode="auto">
              <a:xfrm>
                <a:off x="6773863" y="9278938"/>
                <a:ext cx="336550" cy="114300"/>
              </a:xfrm>
              <a:custGeom>
                <a:avLst/>
                <a:gdLst>
                  <a:gd name="T0" fmla="*/ 8 w 106"/>
                  <a:gd name="T1" fmla="*/ 1 h 36"/>
                  <a:gd name="T2" fmla="*/ 0 w 106"/>
                  <a:gd name="T3" fmla="*/ 22 h 36"/>
                  <a:gd name="T4" fmla="*/ 106 w 106"/>
                  <a:gd name="T5" fmla="*/ 21 h 36"/>
                  <a:gd name="T6" fmla="*/ 97 w 106"/>
                  <a:gd name="T7" fmla="*/ 0 h 36"/>
                  <a:gd name="T8" fmla="*/ 8 w 106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6">
                    <a:moveTo>
                      <a:pt x="8" y="1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33" y="35"/>
                      <a:pt x="71" y="36"/>
                      <a:pt x="106" y="21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68" y="12"/>
                      <a:pt x="36" y="1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308"/>
              <p:cNvSpPr/>
              <p:nvPr/>
            </p:nvSpPr>
            <p:spPr bwMode="auto">
              <a:xfrm>
                <a:off x="6437313" y="7902575"/>
                <a:ext cx="1014413" cy="920750"/>
              </a:xfrm>
              <a:custGeom>
                <a:avLst/>
                <a:gdLst>
                  <a:gd name="T0" fmla="*/ 288 w 319"/>
                  <a:gd name="T1" fmla="*/ 105 h 290"/>
                  <a:gd name="T2" fmla="*/ 104 w 319"/>
                  <a:gd name="T3" fmla="*/ 31 h 290"/>
                  <a:gd name="T4" fmla="*/ 30 w 319"/>
                  <a:gd name="T5" fmla="*/ 215 h 290"/>
                  <a:gd name="T6" fmla="*/ 108 w 319"/>
                  <a:gd name="T7" fmla="*/ 290 h 290"/>
                  <a:gd name="T8" fmla="*/ 116 w 319"/>
                  <a:gd name="T9" fmla="*/ 269 h 290"/>
                  <a:gd name="T10" fmla="*/ 51 w 319"/>
                  <a:gd name="T11" fmla="*/ 206 h 290"/>
                  <a:gd name="T12" fmla="*/ 113 w 319"/>
                  <a:gd name="T13" fmla="*/ 51 h 290"/>
                  <a:gd name="T14" fmla="*/ 268 w 319"/>
                  <a:gd name="T15" fmla="*/ 114 h 290"/>
                  <a:gd name="T16" fmla="*/ 205 w 319"/>
                  <a:gd name="T17" fmla="*/ 268 h 290"/>
                  <a:gd name="T18" fmla="*/ 205 w 319"/>
                  <a:gd name="T19" fmla="*/ 268 h 290"/>
                  <a:gd name="T20" fmla="*/ 214 w 319"/>
                  <a:gd name="T21" fmla="*/ 289 h 290"/>
                  <a:gd name="T22" fmla="*/ 214 w 319"/>
                  <a:gd name="T23" fmla="*/ 289 h 290"/>
                  <a:gd name="T24" fmla="*/ 288 w 319"/>
                  <a:gd name="T25" fmla="*/ 105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9" h="290">
                    <a:moveTo>
                      <a:pt x="288" y="105"/>
                    </a:moveTo>
                    <a:cubicBezTo>
                      <a:pt x="258" y="34"/>
                      <a:pt x="176" y="0"/>
                      <a:pt x="104" y="31"/>
                    </a:cubicBezTo>
                    <a:cubicBezTo>
                      <a:pt x="33" y="61"/>
                      <a:pt x="0" y="143"/>
                      <a:pt x="30" y="215"/>
                    </a:cubicBezTo>
                    <a:cubicBezTo>
                      <a:pt x="45" y="250"/>
                      <a:pt x="74" y="277"/>
                      <a:pt x="108" y="290"/>
                    </a:cubicBezTo>
                    <a:cubicBezTo>
                      <a:pt x="116" y="269"/>
                      <a:pt x="116" y="269"/>
                      <a:pt x="116" y="269"/>
                    </a:cubicBezTo>
                    <a:cubicBezTo>
                      <a:pt x="88" y="258"/>
                      <a:pt x="64" y="236"/>
                      <a:pt x="51" y="206"/>
                    </a:cubicBezTo>
                    <a:cubicBezTo>
                      <a:pt x="26" y="146"/>
                      <a:pt x="54" y="77"/>
                      <a:pt x="113" y="51"/>
                    </a:cubicBezTo>
                    <a:cubicBezTo>
                      <a:pt x="173" y="26"/>
                      <a:pt x="242" y="54"/>
                      <a:pt x="268" y="114"/>
                    </a:cubicBezTo>
                    <a:cubicBezTo>
                      <a:pt x="293" y="173"/>
                      <a:pt x="265" y="243"/>
                      <a:pt x="205" y="268"/>
                    </a:cubicBezTo>
                    <a:cubicBezTo>
                      <a:pt x="205" y="268"/>
                      <a:pt x="205" y="268"/>
                      <a:pt x="205" y="268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85" y="259"/>
                      <a:pt x="319" y="176"/>
                      <a:pt x="28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309"/>
              <p:cNvSpPr/>
              <p:nvPr/>
            </p:nvSpPr>
            <p:spPr bwMode="auto">
              <a:xfrm>
                <a:off x="6811963" y="9183688"/>
                <a:ext cx="260350" cy="104775"/>
              </a:xfrm>
              <a:custGeom>
                <a:avLst/>
                <a:gdLst>
                  <a:gd name="T0" fmla="*/ 9 w 82"/>
                  <a:gd name="T1" fmla="*/ 0 h 33"/>
                  <a:gd name="T2" fmla="*/ 0 w 82"/>
                  <a:gd name="T3" fmla="*/ 23 h 33"/>
                  <a:gd name="T4" fmla="*/ 82 w 82"/>
                  <a:gd name="T5" fmla="*/ 22 h 33"/>
                  <a:gd name="T6" fmla="*/ 72 w 82"/>
                  <a:gd name="T7" fmla="*/ 0 h 33"/>
                  <a:gd name="T8" fmla="*/ 9 w 8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3">
                    <a:moveTo>
                      <a:pt x="9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25" y="33"/>
                      <a:pt x="55" y="33"/>
                      <a:pt x="82" y="2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51" y="8"/>
                      <a:pt x="28" y="8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310"/>
              <p:cNvSpPr/>
              <p:nvPr/>
            </p:nvSpPr>
            <p:spPr bwMode="auto">
              <a:xfrm>
                <a:off x="6551613" y="8016875"/>
                <a:ext cx="785813" cy="714375"/>
              </a:xfrm>
              <a:custGeom>
                <a:avLst/>
                <a:gdLst>
                  <a:gd name="T0" fmla="*/ 223 w 247"/>
                  <a:gd name="T1" fmla="*/ 81 h 225"/>
                  <a:gd name="T2" fmla="*/ 81 w 247"/>
                  <a:gd name="T3" fmla="*/ 24 h 225"/>
                  <a:gd name="T4" fmla="*/ 23 w 247"/>
                  <a:gd name="T5" fmla="*/ 166 h 225"/>
                  <a:gd name="T6" fmla="*/ 83 w 247"/>
                  <a:gd name="T7" fmla="*/ 225 h 225"/>
                  <a:gd name="T8" fmla="*/ 92 w 247"/>
                  <a:gd name="T9" fmla="*/ 202 h 225"/>
                  <a:gd name="T10" fmla="*/ 46 w 247"/>
                  <a:gd name="T11" fmla="*/ 157 h 225"/>
                  <a:gd name="T12" fmla="*/ 90 w 247"/>
                  <a:gd name="T13" fmla="*/ 46 h 225"/>
                  <a:gd name="T14" fmla="*/ 201 w 247"/>
                  <a:gd name="T15" fmla="*/ 91 h 225"/>
                  <a:gd name="T16" fmla="*/ 156 w 247"/>
                  <a:gd name="T17" fmla="*/ 201 h 225"/>
                  <a:gd name="T18" fmla="*/ 156 w 247"/>
                  <a:gd name="T19" fmla="*/ 202 h 225"/>
                  <a:gd name="T20" fmla="*/ 166 w 247"/>
                  <a:gd name="T21" fmla="*/ 224 h 225"/>
                  <a:gd name="T22" fmla="*/ 166 w 247"/>
                  <a:gd name="T23" fmla="*/ 224 h 225"/>
                  <a:gd name="T24" fmla="*/ 223 w 247"/>
                  <a:gd name="T25" fmla="*/ 81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225">
                    <a:moveTo>
                      <a:pt x="223" y="81"/>
                    </a:moveTo>
                    <a:cubicBezTo>
                      <a:pt x="200" y="26"/>
                      <a:pt x="136" y="0"/>
                      <a:pt x="81" y="24"/>
                    </a:cubicBezTo>
                    <a:cubicBezTo>
                      <a:pt x="26" y="47"/>
                      <a:pt x="0" y="111"/>
                      <a:pt x="23" y="166"/>
                    </a:cubicBezTo>
                    <a:cubicBezTo>
                      <a:pt x="35" y="194"/>
                      <a:pt x="57" y="214"/>
                      <a:pt x="83" y="225"/>
                    </a:cubicBezTo>
                    <a:cubicBezTo>
                      <a:pt x="92" y="202"/>
                      <a:pt x="92" y="202"/>
                      <a:pt x="92" y="202"/>
                    </a:cubicBezTo>
                    <a:cubicBezTo>
                      <a:pt x="72" y="194"/>
                      <a:pt x="55" y="178"/>
                      <a:pt x="46" y="157"/>
                    </a:cubicBezTo>
                    <a:cubicBezTo>
                      <a:pt x="27" y="114"/>
                      <a:pt x="47" y="64"/>
                      <a:pt x="90" y="46"/>
                    </a:cubicBezTo>
                    <a:cubicBezTo>
                      <a:pt x="133" y="28"/>
                      <a:pt x="183" y="48"/>
                      <a:pt x="201" y="91"/>
                    </a:cubicBezTo>
                    <a:cubicBezTo>
                      <a:pt x="219" y="133"/>
                      <a:pt x="199" y="183"/>
                      <a:pt x="156" y="201"/>
                    </a:cubicBezTo>
                    <a:cubicBezTo>
                      <a:pt x="156" y="202"/>
                      <a:pt x="156" y="202"/>
                      <a:pt x="156" y="202"/>
                    </a:cubicBezTo>
                    <a:cubicBezTo>
                      <a:pt x="166" y="224"/>
                      <a:pt x="166" y="224"/>
                      <a:pt x="166" y="224"/>
                    </a:cubicBezTo>
                    <a:cubicBezTo>
                      <a:pt x="166" y="224"/>
                      <a:pt x="166" y="224"/>
                      <a:pt x="166" y="224"/>
                    </a:cubicBezTo>
                    <a:cubicBezTo>
                      <a:pt x="221" y="200"/>
                      <a:pt x="247" y="136"/>
                      <a:pt x="223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8" y="1755902"/>
            <a:ext cx="10911159" cy="5103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4446" y="0"/>
            <a:ext cx="5182389" cy="994611"/>
            <a:chOff x="394446" y="0"/>
            <a:chExt cx="5182389" cy="994611"/>
          </a:xfrm>
        </p:grpSpPr>
        <p:sp>
          <p:nvSpPr>
            <p:cNvPr id="3" name="文本框 2"/>
            <p:cNvSpPr txBox="1"/>
            <p:nvPr/>
          </p:nvSpPr>
          <p:spPr>
            <a:xfrm>
              <a:off x="1220641" y="165104"/>
              <a:ext cx="2339102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程序实现细节</a:t>
              </a:r>
              <a:endParaRPr lang="zh-CN" altLang="en-US" sz="28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TextBox 48"/>
              <p:cNvSpPr txBox="1"/>
              <p:nvPr/>
            </p:nvSpPr>
            <p:spPr>
              <a:xfrm>
                <a:off x="514366" y="97195"/>
                <a:ext cx="666734" cy="800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3</a:t>
                </a:r>
                <a:endParaRPr lang="en-US" altLang="zh-CN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椭圆 8"/>
          <p:cNvSpPr/>
          <p:nvPr/>
        </p:nvSpPr>
        <p:spPr>
          <a:xfrm>
            <a:off x="825888" y="1592200"/>
            <a:ext cx="593925" cy="593925"/>
          </a:xfrm>
          <a:prstGeom prst="ellipse">
            <a:avLst/>
          </a:prstGeom>
          <a:solidFill>
            <a:srgbClr val="596784"/>
          </a:solidFill>
          <a:ln w="25400"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/>
          </a:scene3d>
          <a:sp3d prstMaterial="plastic">
            <a:extrusionClr>
              <a:schemeClr val="accent1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 dirty="0">
              <a:solidFill>
                <a:srgbClr val="4D4D4D"/>
              </a:solidFill>
              <a:latin typeface="微软雅黑" panose="020B050302020402020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47495" y="1401445"/>
            <a:ext cx="7071995" cy="2861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b="1" dirty="0">
                <a:solidFill>
                  <a:prstClr val="black"/>
                </a:solidFill>
              </a:rPr>
              <a:t>移动与旋转：擦除原来的，画上现在的</a:t>
            </a:r>
            <a:endParaRPr lang="zh-CN" altLang="en-US" sz="2000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</a:rPr>
              <a:t>擦除：将原来的方块涂成黑色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</a:rPr>
              <a:t>移动：对方块的左上角坐标操作即可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</a:rPr>
              <a:t>旋转：对方块的</a:t>
            </a:r>
            <a:r>
              <a:rPr lang="en-US" altLang="zh-CN" sz="2000" dirty="0">
                <a:solidFill>
                  <a:prstClr val="black"/>
                </a:solidFill>
              </a:rPr>
              <a:t>shape[i][j]</a:t>
            </a:r>
            <a:r>
              <a:rPr lang="zh-CN" altLang="en-US" sz="2000" dirty="0">
                <a:solidFill>
                  <a:prstClr val="black"/>
                </a:solidFill>
              </a:rPr>
              <a:t>数组操作即可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sym typeface="+mn-ea"/>
              </a:rPr>
              <a:t>每次操作后判断操作是否可行，若不可行，则撤回操作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11" name="Freeform 75"/>
          <p:cNvSpPr>
            <a:spLocks noEditPoints="1"/>
          </p:cNvSpPr>
          <p:nvPr/>
        </p:nvSpPr>
        <p:spPr bwMode="auto">
          <a:xfrm>
            <a:off x="898587" y="1725848"/>
            <a:ext cx="439967" cy="271360"/>
          </a:xfrm>
          <a:custGeom>
            <a:avLst/>
            <a:gdLst>
              <a:gd name="T0" fmla="*/ 26 w 188"/>
              <a:gd name="T1" fmla="*/ 37 h 96"/>
              <a:gd name="T2" fmla="*/ 17 w 188"/>
              <a:gd name="T3" fmla="*/ 46 h 96"/>
              <a:gd name="T4" fmla="*/ 20 w 188"/>
              <a:gd name="T5" fmla="*/ 53 h 96"/>
              <a:gd name="T6" fmla="*/ 4 w 188"/>
              <a:gd name="T7" fmla="*/ 78 h 96"/>
              <a:gd name="T8" fmla="*/ 6 w 188"/>
              <a:gd name="T9" fmla="*/ 79 h 96"/>
              <a:gd name="T10" fmla="*/ 16 w 188"/>
              <a:gd name="T11" fmla="*/ 70 h 96"/>
              <a:gd name="T12" fmla="*/ 11 w 188"/>
              <a:gd name="T13" fmla="*/ 96 h 96"/>
              <a:gd name="T14" fmla="*/ 20 w 188"/>
              <a:gd name="T15" fmla="*/ 96 h 96"/>
              <a:gd name="T16" fmla="*/ 26 w 188"/>
              <a:gd name="T17" fmla="*/ 85 h 96"/>
              <a:gd name="T18" fmla="*/ 32 w 188"/>
              <a:gd name="T19" fmla="*/ 96 h 96"/>
              <a:gd name="T20" fmla="*/ 40 w 188"/>
              <a:gd name="T21" fmla="*/ 96 h 96"/>
              <a:gd name="T22" fmla="*/ 36 w 188"/>
              <a:gd name="T23" fmla="*/ 70 h 96"/>
              <a:gd name="T24" fmla="*/ 46 w 188"/>
              <a:gd name="T25" fmla="*/ 79 h 96"/>
              <a:gd name="T26" fmla="*/ 48 w 188"/>
              <a:gd name="T27" fmla="*/ 78 h 96"/>
              <a:gd name="T28" fmla="*/ 31 w 188"/>
              <a:gd name="T29" fmla="*/ 53 h 96"/>
              <a:gd name="T30" fmla="*/ 35 w 188"/>
              <a:gd name="T31" fmla="*/ 46 h 96"/>
              <a:gd name="T32" fmla="*/ 26 w 188"/>
              <a:gd name="T33" fmla="*/ 37 h 96"/>
              <a:gd name="T34" fmla="*/ 163 w 188"/>
              <a:gd name="T35" fmla="*/ 37 h 96"/>
              <a:gd name="T36" fmla="*/ 154 w 188"/>
              <a:gd name="T37" fmla="*/ 46 h 96"/>
              <a:gd name="T38" fmla="*/ 157 w 188"/>
              <a:gd name="T39" fmla="*/ 53 h 96"/>
              <a:gd name="T40" fmla="*/ 141 w 188"/>
              <a:gd name="T41" fmla="*/ 78 h 96"/>
              <a:gd name="T42" fmla="*/ 143 w 188"/>
              <a:gd name="T43" fmla="*/ 79 h 96"/>
              <a:gd name="T44" fmla="*/ 153 w 188"/>
              <a:gd name="T45" fmla="*/ 70 h 96"/>
              <a:gd name="T46" fmla="*/ 148 w 188"/>
              <a:gd name="T47" fmla="*/ 96 h 96"/>
              <a:gd name="T48" fmla="*/ 157 w 188"/>
              <a:gd name="T49" fmla="*/ 96 h 96"/>
              <a:gd name="T50" fmla="*/ 163 w 188"/>
              <a:gd name="T51" fmla="*/ 85 h 96"/>
              <a:gd name="T52" fmla="*/ 169 w 188"/>
              <a:gd name="T53" fmla="*/ 96 h 96"/>
              <a:gd name="T54" fmla="*/ 177 w 188"/>
              <a:gd name="T55" fmla="*/ 96 h 96"/>
              <a:gd name="T56" fmla="*/ 173 w 188"/>
              <a:gd name="T57" fmla="*/ 70 h 96"/>
              <a:gd name="T58" fmla="*/ 183 w 188"/>
              <a:gd name="T59" fmla="*/ 79 h 96"/>
              <a:gd name="T60" fmla="*/ 185 w 188"/>
              <a:gd name="T61" fmla="*/ 78 h 96"/>
              <a:gd name="T62" fmla="*/ 169 w 188"/>
              <a:gd name="T63" fmla="*/ 53 h 96"/>
              <a:gd name="T64" fmla="*/ 172 w 188"/>
              <a:gd name="T65" fmla="*/ 46 h 96"/>
              <a:gd name="T66" fmla="*/ 163 w 188"/>
              <a:gd name="T67" fmla="*/ 37 h 96"/>
              <a:gd name="T68" fmla="*/ 96 w 188"/>
              <a:gd name="T69" fmla="*/ 0 h 96"/>
              <a:gd name="T70" fmla="*/ 81 w 188"/>
              <a:gd name="T71" fmla="*/ 15 h 96"/>
              <a:gd name="T72" fmla="*/ 87 w 188"/>
              <a:gd name="T73" fmla="*/ 26 h 96"/>
              <a:gd name="T74" fmla="*/ 60 w 188"/>
              <a:gd name="T75" fmla="*/ 67 h 96"/>
              <a:gd name="T76" fmla="*/ 63 w 188"/>
              <a:gd name="T77" fmla="*/ 68 h 96"/>
              <a:gd name="T78" fmla="*/ 80 w 188"/>
              <a:gd name="T79" fmla="*/ 53 h 96"/>
              <a:gd name="T80" fmla="*/ 72 w 188"/>
              <a:gd name="T81" fmla="*/ 96 h 96"/>
              <a:gd name="T82" fmla="*/ 86 w 188"/>
              <a:gd name="T83" fmla="*/ 96 h 96"/>
              <a:gd name="T84" fmla="*/ 96 w 188"/>
              <a:gd name="T85" fmla="*/ 78 h 96"/>
              <a:gd name="T86" fmla="*/ 106 w 188"/>
              <a:gd name="T87" fmla="*/ 96 h 96"/>
              <a:gd name="T88" fmla="*/ 120 w 188"/>
              <a:gd name="T89" fmla="*/ 96 h 96"/>
              <a:gd name="T90" fmla="*/ 112 w 188"/>
              <a:gd name="T91" fmla="*/ 53 h 96"/>
              <a:gd name="T92" fmla="*/ 129 w 188"/>
              <a:gd name="T93" fmla="*/ 68 h 96"/>
              <a:gd name="T94" fmla="*/ 132 w 188"/>
              <a:gd name="T95" fmla="*/ 67 h 96"/>
              <a:gd name="T96" fmla="*/ 105 w 188"/>
              <a:gd name="T97" fmla="*/ 26 h 96"/>
              <a:gd name="T98" fmla="*/ 111 w 188"/>
              <a:gd name="T99" fmla="*/ 15 h 96"/>
              <a:gd name="T100" fmla="*/ 96 w 188"/>
              <a:gd name="T101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8" h="96">
                <a:moveTo>
                  <a:pt x="26" y="37"/>
                </a:moveTo>
                <a:cubicBezTo>
                  <a:pt x="21" y="37"/>
                  <a:pt x="17" y="41"/>
                  <a:pt x="17" y="46"/>
                </a:cubicBezTo>
                <a:cubicBezTo>
                  <a:pt x="17" y="49"/>
                  <a:pt x="18" y="51"/>
                  <a:pt x="20" y="53"/>
                </a:cubicBezTo>
                <a:cubicBezTo>
                  <a:pt x="11" y="56"/>
                  <a:pt x="0" y="75"/>
                  <a:pt x="4" y="78"/>
                </a:cubicBezTo>
                <a:cubicBezTo>
                  <a:pt x="4" y="79"/>
                  <a:pt x="5" y="79"/>
                  <a:pt x="6" y="79"/>
                </a:cubicBezTo>
                <a:cubicBezTo>
                  <a:pt x="9" y="79"/>
                  <a:pt x="13" y="74"/>
                  <a:pt x="16" y="70"/>
                </a:cubicBezTo>
                <a:cubicBezTo>
                  <a:pt x="14" y="78"/>
                  <a:pt x="12" y="88"/>
                  <a:pt x="11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3" y="85"/>
                  <a:pt x="26" y="85"/>
                </a:cubicBezTo>
                <a:cubicBezTo>
                  <a:pt x="29" y="85"/>
                  <a:pt x="32" y="91"/>
                  <a:pt x="32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88"/>
                  <a:pt x="38" y="78"/>
                  <a:pt x="36" y="70"/>
                </a:cubicBezTo>
                <a:cubicBezTo>
                  <a:pt x="39" y="74"/>
                  <a:pt x="43" y="79"/>
                  <a:pt x="46" y="79"/>
                </a:cubicBezTo>
                <a:cubicBezTo>
                  <a:pt x="46" y="79"/>
                  <a:pt x="47" y="79"/>
                  <a:pt x="48" y="78"/>
                </a:cubicBezTo>
                <a:cubicBezTo>
                  <a:pt x="51" y="75"/>
                  <a:pt x="41" y="56"/>
                  <a:pt x="31" y="53"/>
                </a:cubicBezTo>
                <a:cubicBezTo>
                  <a:pt x="33" y="51"/>
                  <a:pt x="35" y="49"/>
                  <a:pt x="35" y="46"/>
                </a:cubicBezTo>
                <a:cubicBezTo>
                  <a:pt x="35" y="41"/>
                  <a:pt x="31" y="37"/>
                  <a:pt x="26" y="37"/>
                </a:cubicBezTo>
                <a:moveTo>
                  <a:pt x="163" y="37"/>
                </a:moveTo>
                <a:cubicBezTo>
                  <a:pt x="158" y="37"/>
                  <a:pt x="154" y="41"/>
                  <a:pt x="154" y="46"/>
                </a:cubicBezTo>
                <a:cubicBezTo>
                  <a:pt x="154" y="49"/>
                  <a:pt x="155" y="51"/>
                  <a:pt x="157" y="53"/>
                </a:cubicBezTo>
                <a:cubicBezTo>
                  <a:pt x="148" y="56"/>
                  <a:pt x="138" y="75"/>
                  <a:pt x="141" y="78"/>
                </a:cubicBezTo>
                <a:cubicBezTo>
                  <a:pt x="142" y="79"/>
                  <a:pt x="142" y="79"/>
                  <a:pt x="143" y="79"/>
                </a:cubicBezTo>
                <a:cubicBezTo>
                  <a:pt x="146" y="79"/>
                  <a:pt x="150" y="74"/>
                  <a:pt x="153" y="70"/>
                </a:cubicBezTo>
                <a:cubicBezTo>
                  <a:pt x="151" y="78"/>
                  <a:pt x="149" y="88"/>
                  <a:pt x="148" y="96"/>
                </a:cubicBezTo>
                <a:cubicBezTo>
                  <a:pt x="157" y="96"/>
                  <a:pt x="157" y="96"/>
                  <a:pt x="157" y="96"/>
                </a:cubicBezTo>
                <a:cubicBezTo>
                  <a:pt x="157" y="91"/>
                  <a:pt x="160" y="85"/>
                  <a:pt x="163" y="85"/>
                </a:cubicBezTo>
                <a:cubicBezTo>
                  <a:pt x="166" y="85"/>
                  <a:pt x="169" y="91"/>
                  <a:pt x="169" y="96"/>
                </a:cubicBezTo>
                <a:cubicBezTo>
                  <a:pt x="177" y="96"/>
                  <a:pt x="177" y="96"/>
                  <a:pt x="177" y="96"/>
                </a:cubicBezTo>
                <a:cubicBezTo>
                  <a:pt x="177" y="88"/>
                  <a:pt x="175" y="78"/>
                  <a:pt x="173" y="70"/>
                </a:cubicBezTo>
                <a:cubicBezTo>
                  <a:pt x="176" y="74"/>
                  <a:pt x="180" y="79"/>
                  <a:pt x="183" y="79"/>
                </a:cubicBezTo>
                <a:cubicBezTo>
                  <a:pt x="184" y="79"/>
                  <a:pt x="184" y="79"/>
                  <a:pt x="185" y="78"/>
                </a:cubicBezTo>
                <a:cubicBezTo>
                  <a:pt x="188" y="75"/>
                  <a:pt x="178" y="56"/>
                  <a:pt x="169" y="53"/>
                </a:cubicBezTo>
                <a:cubicBezTo>
                  <a:pt x="171" y="51"/>
                  <a:pt x="172" y="49"/>
                  <a:pt x="172" y="46"/>
                </a:cubicBezTo>
                <a:cubicBezTo>
                  <a:pt x="172" y="41"/>
                  <a:pt x="168" y="37"/>
                  <a:pt x="163" y="37"/>
                </a:cubicBezTo>
                <a:moveTo>
                  <a:pt x="96" y="0"/>
                </a:moveTo>
                <a:cubicBezTo>
                  <a:pt x="88" y="0"/>
                  <a:pt x="81" y="7"/>
                  <a:pt x="81" y="15"/>
                </a:cubicBezTo>
                <a:cubicBezTo>
                  <a:pt x="81" y="19"/>
                  <a:pt x="83" y="24"/>
                  <a:pt x="87" y="26"/>
                </a:cubicBezTo>
                <a:cubicBezTo>
                  <a:pt x="72" y="32"/>
                  <a:pt x="55" y="62"/>
                  <a:pt x="60" y="67"/>
                </a:cubicBezTo>
                <a:cubicBezTo>
                  <a:pt x="61" y="68"/>
                  <a:pt x="62" y="68"/>
                  <a:pt x="63" y="68"/>
                </a:cubicBezTo>
                <a:cubicBezTo>
                  <a:pt x="68" y="68"/>
                  <a:pt x="75" y="61"/>
                  <a:pt x="80" y="53"/>
                </a:cubicBezTo>
                <a:cubicBezTo>
                  <a:pt x="77" y="67"/>
                  <a:pt x="74" y="83"/>
                  <a:pt x="72" y="96"/>
                </a:cubicBezTo>
                <a:cubicBezTo>
                  <a:pt x="86" y="96"/>
                  <a:pt x="86" y="96"/>
                  <a:pt x="86" y="96"/>
                </a:cubicBezTo>
                <a:cubicBezTo>
                  <a:pt x="86" y="88"/>
                  <a:pt x="91" y="78"/>
                  <a:pt x="96" y="78"/>
                </a:cubicBezTo>
                <a:cubicBezTo>
                  <a:pt x="101" y="78"/>
                  <a:pt x="106" y="88"/>
                  <a:pt x="106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18" y="83"/>
                  <a:pt x="115" y="67"/>
                  <a:pt x="112" y="53"/>
                </a:cubicBezTo>
                <a:cubicBezTo>
                  <a:pt x="117" y="61"/>
                  <a:pt x="124" y="68"/>
                  <a:pt x="129" y="68"/>
                </a:cubicBezTo>
                <a:cubicBezTo>
                  <a:pt x="130" y="68"/>
                  <a:pt x="131" y="68"/>
                  <a:pt x="132" y="67"/>
                </a:cubicBezTo>
                <a:cubicBezTo>
                  <a:pt x="137" y="62"/>
                  <a:pt x="120" y="32"/>
                  <a:pt x="105" y="26"/>
                </a:cubicBezTo>
                <a:cubicBezTo>
                  <a:pt x="109" y="24"/>
                  <a:pt x="111" y="19"/>
                  <a:pt x="111" y="15"/>
                </a:cubicBezTo>
                <a:cubicBezTo>
                  <a:pt x="111" y="7"/>
                  <a:pt x="104" y="0"/>
                  <a:pt x="9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B2B2B2">
                  <a:lumMod val="50000"/>
                </a:srgbClr>
              </a:solidFill>
            </a:endParaRPr>
          </a:p>
        </p:txBody>
      </p:sp>
      <p:sp>
        <p:nvSpPr>
          <p:cNvPr id="13" name="Freeform 72"/>
          <p:cNvSpPr>
            <a:spLocks noEditPoints="1"/>
          </p:cNvSpPr>
          <p:nvPr/>
        </p:nvSpPr>
        <p:spPr bwMode="auto">
          <a:xfrm>
            <a:off x="964509" y="3694181"/>
            <a:ext cx="300781" cy="336875"/>
          </a:xfrm>
          <a:custGeom>
            <a:avLst/>
            <a:gdLst>
              <a:gd name="T0" fmla="*/ 88 w 110"/>
              <a:gd name="T1" fmla="*/ 17 h 123"/>
              <a:gd name="T2" fmla="*/ 77 w 110"/>
              <a:gd name="T3" fmla="*/ 31 h 123"/>
              <a:gd name="T4" fmla="*/ 93 w 110"/>
              <a:gd name="T5" fmla="*/ 62 h 123"/>
              <a:gd name="T6" fmla="*/ 57 w 110"/>
              <a:gd name="T7" fmla="*/ 100 h 123"/>
              <a:gd name="T8" fmla="*/ 57 w 110"/>
              <a:gd name="T9" fmla="*/ 94 h 123"/>
              <a:gd name="T10" fmla="*/ 32 w 110"/>
              <a:gd name="T11" fmla="*/ 108 h 123"/>
              <a:gd name="T12" fmla="*/ 57 w 110"/>
              <a:gd name="T13" fmla="*/ 123 h 123"/>
              <a:gd name="T14" fmla="*/ 57 w 110"/>
              <a:gd name="T15" fmla="*/ 117 h 123"/>
              <a:gd name="T16" fmla="*/ 110 w 110"/>
              <a:gd name="T17" fmla="*/ 62 h 123"/>
              <a:gd name="T18" fmla="*/ 88 w 110"/>
              <a:gd name="T19" fmla="*/ 17 h 123"/>
              <a:gd name="T20" fmla="*/ 50 w 110"/>
              <a:gd name="T21" fmla="*/ 0 h 123"/>
              <a:gd name="T22" fmla="*/ 50 w 110"/>
              <a:gd name="T23" fmla="*/ 7 h 123"/>
              <a:gd name="T24" fmla="*/ 0 w 110"/>
              <a:gd name="T25" fmla="*/ 62 h 123"/>
              <a:gd name="T26" fmla="*/ 19 w 110"/>
              <a:gd name="T27" fmla="*/ 103 h 123"/>
              <a:gd name="T28" fmla="*/ 30 w 110"/>
              <a:gd name="T29" fmla="*/ 90 h 123"/>
              <a:gd name="T30" fmla="*/ 17 w 110"/>
              <a:gd name="T31" fmla="*/ 62 h 123"/>
              <a:gd name="T32" fmla="*/ 50 w 110"/>
              <a:gd name="T33" fmla="*/ 24 h 123"/>
              <a:gd name="T34" fmla="*/ 50 w 110"/>
              <a:gd name="T35" fmla="*/ 30 h 123"/>
              <a:gd name="T36" fmla="*/ 75 w 110"/>
              <a:gd name="T37" fmla="*/ 15 h 123"/>
              <a:gd name="T38" fmla="*/ 50 w 110"/>
              <a:gd name="T3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0" h="123">
                <a:moveTo>
                  <a:pt x="88" y="17"/>
                </a:moveTo>
                <a:cubicBezTo>
                  <a:pt x="77" y="31"/>
                  <a:pt x="77" y="31"/>
                  <a:pt x="77" y="31"/>
                </a:cubicBezTo>
                <a:cubicBezTo>
                  <a:pt x="87" y="38"/>
                  <a:pt x="93" y="49"/>
                  <a:pt x="93" y="62"/>
                </a:cubicBezTo>
                <a:cubicBezTo>
                  <a:pt x="93" y="82"/>
                  <a:pt x="77" y="98"/>
                  <a:pt x="57" y="100"/>
                </a:cubicBezTo>
                <a:cubicBezTo>
                  <a:pt x="57" y="94"/>
                  <a:pt x="57" y="94"/>
                  <a:pt x="57" y="94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57" y="123"/>
                  <a:pt x="57" y="123"/>
                  <a:pt x="57" y="123"/>
                </a:cubicBezTo>
                <a:cubicBezTo>
                  <a:pt x="57" y="117"/>
                  <a:pt x="57" y="117"/>
                  <a:pt x="57" y="117"/>
                </a:cubicBezTo>
                <a:cubicBezTo>
                  <a:pt x="86" y="116"/>
                  <a:pt x="110" y="91"/>
                  <a:pt x="110" y="62"/>
                </a:cubicBezTo>
                <a:cubicBezTo>
                  <a:pt x="110" y="44"/>
                  <a:pt x="102" y="28"/>
                  <a:pt x="88" y="17"/>
                </a:cubicBezTo>
                <a:moveTo>
                  <a:pt x="50" y="0"/>
                </a:moveTo>
                <a:cubicBezTo>
                  <a:pt x="50" y="7"/>
                  <a:pt x="50" y="7"/>
                  <a:pt x="50" y="7"/>
                </a:cubicBezTo>
                <a:cubicBezTo>
                  <a:pt x="22" y="9"/>
                  <a:pt x="0" y="33"/>
                  <a:pt x="0" y="62"/>
                </a:cubicBezTo>
                <a:cubicBezTo>
                  <a:pt x="0" y="78"/>
                  <a:pt x="7" y="93"/>
                  <a:pt x="19" y="103"/>
                </a:cubicBezTo>
                <a:cubicBezTo>
                  <a:pt x="30" y="90"/>
                  <a:pt x="30" y="90"/>
                  <a:pt x="30" y="90"/>
                </a:cubicBezTo>
                <a:cubicBezTo>
                  <a:pt x="22" y="83"/>
                  <a:pt x="17" y="73"/>
                  <a:pt x="17" y="62"/>
                </a:cubicBezTo>
                <a:cubicBezTo>
                  <a:pt x="17" y="42"/>
                  <a:pt x="31" y="26"/>
                  <a:pt x="50" y="24"/>
                </a:cubicBezTo>
                <a:cubicBezTo>
                  <a:pt x="50" y="30"/>
                  <a:pt x="50" y="30"/>
                  <a:pt x="50" y="30"/>
                </a:cubicBezTo>
                <a:cubicBezTo>
                  <a:pt x="75" y="15"/>
                  <a:pt x="75" y="15"/>
                  <a:pt x="75" y="15"/>
                </a:cubicBezTo>
                <a:cubicBezTo>
                  <a:pt x="50" y="0"/>
                  <a:pt x="50" y="0"/>
                  <a:pt x="5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B2B2B2">
                  <a:lumMod val="50000"/>
                </a:srgb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648075" y="4363720"/>
            <a:ext cx="4500245" cy="1430024"/>
            <a:chOff x="6686" y="6444"/>
            <a:chExt cx="5461" cy="1663"/>
          </a:xfrm>
        </p:grpSpPr>
        <p:grpSp>
          <p:nvGrpSpPr>
            <p:cNvPr id="121" name="组合 120"/>
            <p:cNvGrpSpPr/>
            <p:nvPr/>
          </p:nvGrpSpPr>
          <p:grpSpPr>
            <a:xfrm>
              <a:off x="6686" y="6444"/>
              <a:ext cx="1714" cy="1663"/>
              <a:chOff x="10296" y="4131"/>
              <a:chExt cx="2369" cy="2235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10296" y="4131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10886" y="4131"/>
                <a:ext cx="590" cy="55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0296" y="469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0886" y="469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1485" y="4131"/>
                <a:ext cx="590" cy="55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2075" y="4131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11485" y="469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12075" y="469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>
                <a:off x="10296" y="5249"/>
                <a:ext cx="2369" cy="1117"/>
                <a:chOff x="10296" y="6340"/>
                <a:chExt cx="2369" cy="1117"/>
              </a:xfrm>
            </p:grpSpPr>
            <p:sp>
              <p:nvSpPr>
                <p:cNvPr id="131" name="矩形 130"/>
                <p:cNvSpPr/>
                <p:nvPr/>
              </p:nvSpPr>
              <p:spPr>
                <a:xfrm>
                  <a:off x="10296" y="6340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2" name="矩形 131"/>
                <p:cNvSpPr/>
                <p:nvPr/>
              </p:nvSpPr>
              <p:spPr>
                <a:xfrm>
                  <a:off x="10886" y="6340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10296" y="6899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10886" y="6899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5" name="矩形 134"/>
                <p:cNvSpPr/>
                <p:nvPr/>
              </p:nvSpPr>
              <p:spPr>
                <a:xfrm>
                  <a:off x="11485" y="6340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矩形 135"/>
                <p:cNvSpPr/>
                <p:nvPr/>
              </p:nvSpPr>
              <p:spPr>
                <a:xfrm>
                  <a:off x="12075" y="6340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11485" y="6899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12075" y="6899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7" name="矩形 246"/>
              <p:cNvSpPr/>
              <p:nvPr/>
            </p:nvSpPr>
            <p:spPr>
              <a:xfrm>
                <a:off x="10296" y="4131"/>
                <a:ext cx="590" cy="55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>
                <a:off x="10296" y="4690"/>
                <a:ext cx="590" cy="55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29" name="组合 228"/>
            <p:cNvGrpSpPr/>
            <p:nvPr/>
          </p:nvGrpSpPr>
          <p:grpSpPr>
            <a:xfrm>
              <a:off x="10433" y="6444"/>
              <a:ext cx="1714" cy="1662"/>
              <a:chOff x="10296" y="4131"/>
              <a:chExt cx="2369" cy="2234"/>
            </a:xfrm>
          </p:grpSpPr>
          <p:sp>
            <p:nvSpPr>
              <p:cNvPr id="230" name="矩形 229"/>
              <p:cNvSpPr/>
              <p:nvPr/>
            </p:nvSpPr>
            <p:spPr>
              <a:xfrm>
                <a:off x="10296" y="4131"/>
                <a:ext cx="590" cy="55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1" name="矩形 230"/>
              <p:cNvSpPr/>
              <p:nvPr/>
            </p:nvSpPr>
            <p:spPr>
              <a:xfrm>
                <a:off x="10886" y="4131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2" name="矩形 231"/>
              <p:cNvSpPr/>
              <p:nvPr/>
            </p:nvSpPr>
            <p:spPr>
              <a:xfrm>
                <a:off x="10296" y="4690"/>
                <a:ext cx="590" cy="55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3" name="矩形 232"/>
              <p:cNvSpPr/>
              <p:nvPr/>
            </p:nvSpPr>
            <p:spPr>
              <a:xfrm>
                <a:off x="10886" y="469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>
                <a:off x="11485" y="4131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/>
            </p:nvSpPr>
            <p:spPr>
              <a:xfrm>
                <a:off x="12075" y="4131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>
                <a:off x="11485" y="469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>
                <a:off x="12075" y="4690"/>
                <a:ext cx="590" cy="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38" name="组合 237"/>
              <p:cNvGrpSpPr/>
              <p:nvPr/>
            </p:nvGrpSpPr>
            <p:grpSpPr>
              <a:xfrm>
                <a:off x="10296" y="5249"/>
                <a:ext cx="2369" cy="1117"/>
                <a:chOff x="10296" y="6340"/>
                <a:chExt cx="2369" cy="1117"/>
              </a:xfrm>
            </p:grpSpPr>
            <p:sp>
              <p:nvSpPr>
                <p:cNvPr id="239" name="矩形 238"/>
                <p:cNvSpPr/>
                <p:nvPr/>
              </p:nvSpPr>
              <p:spPr>
                <a:xfrm>
                  <a:off x="10296" y="6340"/>
                  <a:ext cx="590" cy="55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40" name="矩形 239"/>
                <p:cNvSpPr/>
                <p:nvPr/>
              </p:nvSpPr>
              <p:spPr>
                <a:xfrm>
                  <a:off x="10886" y="6340"/>
                  <a:ext cx="590" cy="559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41" name="矩形 240"/>
                <p:cNvSpPr/>
                <p:nvPr/>
              </p:nvSpPr>
              <p:spPr>
                <a:xfrm>
                  <a:off x="10296" y="6899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42" name="矩形 241"/>
                <p:cNvSpPr/>
                <p:nvPr/>
              </p:nvSpPr>
              <p:spPr>
                <a:xfrm>
                  <a:off x="10886" y="6899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43" name="矩形 242"/>
                <p:cNvSpPr/>
                <p:nvPr/>
              </p:nvSpPr>
              <p:spPr>
                <a:xfrm>
                  <a:off x="11485" y="6340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44" name="矩形 243"/>
                <p:cNvSpPr/>
                <p:nvPr/>
              </p:nvSpPr>
              <p:spPr>
                <a:xfrm>
                  <a:off x="12075" y="6340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45" name="矩形 244"/>
                <p:cNvSpPr/>
                <p:nvPr/>
              </p:nvSpPr>
              <p:spPr>
                <a:xfrm>
                  <a:off x="11485" y="6899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46" name="矩形 245"/>
                <p:cNvSpPr/>
                <p:nvPr/>
              </p:nvSpPr>
              <p:spPr>
                <a:xfrm>
                  <a:off x="12075" y="6899"/>
                  <a:ext cx="590" cy="5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8" name="直接箭头连接符 7"/>
            <p:cNvCxnSpPr/>
            <p:nvPr/>
          </p:nvCxnSpPr>
          <p:spPr>
            <a:xfrm>
              <a:off x="8605" y="7290"/>
              <a:ext cx="169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9060" y="6848"/>
              <a:ext cx="1133" cy="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旋转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4446" y="0"/>
            <a:ext cx="5182389" cy="994611"/>
            <a:chOff x="394446" y="0"/>
            <a:chExt cx="5182389" cy="994611"/>
          </a:xfrm>
        </p:grpSpPr>
        <p:sp>
          <p:nvSpPr>
            <p:cNvPr id="3" name="文本框 2"/>
            <p:cNvSpPr txBox="1"/>
            <p:nvPr/>
          </p:nvSpPr>
          <p:spPr>
            <a:xfrm>
              <a:off x="1220641" y="165104"/>
              <a:ext cx="2339102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程序实现细节</a:t>
              </a:r>
              <a:endParaRPr lang="zh-CN" altLang="en-US" sz="28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TextBox 48"/>
              <p:cNvSpPr txBox="1"/>
              <p:nvPr/>
            </p:nvSpPr>
            <p:spPr>
              <a:xfrm>
                <a:off x="514366" y="97195"/>
                <a:ext cx="666734" cy="800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3</a:t>
                </a:r>
                <a:endParaRPr lang="en-US" altLang="zh-CN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2" name="椭圆 11"/>
          <p:cNvSpPr/>
          <p:nvPr/>
        </p:nvSpPr>
        <p:spPr>
          <a:xfrm>
            <a:off x="850748" y="1201464"/>
            <a:ext cx="593925" cy="593925"/>
          </a:xfrm>
          <a:prstGeom prst="ellipse">
            <a:avLst/>
          </a:prstGeom>
          <a:solidFill>
            <a:srgbClr val="FFB407"/>
          </a:solidFill>
          <a:ln w="25400"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/>
          </a:scene3d>
          <a:sp3d prstMaterial="plastic">
            <a:extrusionClr>
              <a:schemeClr val="accent1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 dirty="0">
              <a:solidFill>
                <a:srgbClr val="4D4D4D"/>
              </a:solidFill>
              <a:latin typeface="微软雅黑" panose="020B0503020204020204" charset="-122"/>
            </a:endParaRPr>
          </a:p>
        </p:txBody>
      </p:sp>
      <p:sp>
        <p:nvSpPr>
          <p:cNvPr id="13" name="Freeform 72"/>
          <p:cNvSpPr>
            <a:spLocks noEditPoints="1"/>
          </p:cNvSpPr>
          <p:nvPr/>
        </p:nvSpPr>
        <p:spPr bwMode="auto">
          <a:xfrm>
            <a:off x="985464" y="1325631"/>
            <a:ext cx="300781" cy="336875"/>
          </a:xfrm>
          <a:custGeom>
            <a:avLst/>
            <a:gdLst>
              <a:gd name="T0" fmla="*/ 88 w 110"/>
              <a:gd name="T1" fmla="*/ 17 h 123"/>
              <a:gd name="T2" fmla="*/ 77 w 110"/>
              <a:gd name="T3" fmla="*/ 31 h 123"/>
              <a:gd name="T4" fmla="*/ 93 w 110"/>
              <a:gd name="T5" fmla="*/ 62 h 123"/>
              <a:gd name="T6" fmla="*/ 57 w 110"/>
              <a:gd name="T7" fmla="*/ 100 h 123"/>
              <a:gd name="T8" fmla="*/ 57 w 110"/>
              <a:gd name="T9" fmla="*/ 94 h 123"/>
              <a:gd name="T10" fmla="*/ 32 w 110"/>
              <a:gd name="T11" fmla="*/ 108 h 123"/>
              <a:gd name="T12" fmla="*/ 57 w 110"/>
              <a:gd name="T13" fmla="*/ 123 h 123"/>
              <a:gd name="T14" fmla="*/ 57 w 110"/>
              <a:gd name="T15" fmla="*/ 117 h 123"/>
              <a:gd name="T16" fmla="*/ 110 w 110"/>
              <a:gd name="T17" fmla="*/ 62 h 123"/>
              <a:gd name="T18" fmla="*/ 88 w 110"/>
              <a:gd name="T19" fmla="*/ 17 h 123"/>
              <a:gd name="T20" fmla="*/ 50 w 110"/>
              <a:gd name="T21" fmla="*/ 0 h 123"/>
              <a:gd name="T22" fmla="*/ 50 w 110"/>
              <a:gd name="T23" fmla="*/ 7 h 123"/>
              <a:gd name="T24" fmla="*/ 0 w 110"/>
              <a:gd name="T25" fmla="*/ 62 h 123"/>
              <a:gd name="T26" fmla="*/ 19 w 110"/>
              <a:gd name="T27" fmla="*/ 103 h 123"/>
              <a:gd name="T28" fmla="*/ 30 w 110"/>
              <a:gd name="T29" fmla="*/ 90 h 123"/>
              <a:gd name="T30" fmla="*/ 17 w 110"/>
              <a:gd name="T31" fmla="*/ 62 h 123"/>
              <a:gd name="T32" fmla="*/ 50 w 110"/>
              <a:gd name="T33" fmla="*/ 24 h 123"/>
              <a:gd name="T34" fmla="*/ 50 w 110"/>
              <a:gd name="T35" fmla="*/ 30 h 123"/>
              <a:gd name="T36" fmla="*/ 75 w 110"/>
              <a:gd name="T37" fmla="*/ 15 h 123"/>
              <a:gd name="T38" fmla="*/ 50 w 110"/>
              <a:gd name="T3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0" h="123">
                <a:moveTo>
                  <a:pt x="88" y="17"/>
                </a:moveTo>
                <a:cubicBezTo>
                  <a:pt x="77" y="31"/>
                  <a:pt x="77" y="31"/>
                  <a:pt x="77" y="31"/>
                </a:cubicBezTo>
                <a:cubicBezTo>
                  <a:pt x="87" y="38"/>
                  <a:pt x="93" y="49"/>
                  <a:pt x="93" y="62"/>
                </a:cubicBezTo>
                <a:cubicBezTo>
                  <a:pt x="93" y="82"/>
                  <a:pt x="77" y="98"/>
                  <a:pt x="57" y="100"/>
                </a:cubicBezTo>
                <a:cubicBezTo>
                  <a:pt x="57" y="94"/>
                  <a:pt x="57" y="94"/>
                  <a:pt x="57" y="94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57" y="123"/>
                  <a:pt x="57" y="123"/>
                  <a:pt x="57" y="123"/>
                </a:cubicBezTo>
                <a:cubicBezTo>
                  <a:pt x="57" y="117"/>
                  <a:pt x="57" y="117"/>
                  <a:pt x="57" y="117"/>
                </a:cubicBezTo>
                <a:cubicBezTo>
                  <a:pt x="86" y="116"/>
                  <a:pt x="110" y="91"/>
                  <a:pt x="110" y="62"/>
                </a:cubicBezTo>
                <a:cubicBezTo>
                  <a:pt x="110" y="44"/>
                  <a:pt x="102" y="28"/>
                  <a:pt x="88" y="17"/>
                </a:cubicBezTo>
                <a:moveTo>
                  <a:pt x="50" y="0"/>
                </a:moveTo>
                <a:cubicBezTo>
                  <a:pt x="50" y="7"/>
                  <a:pt x="50" y="7"/>
                  <a:pt x="50" y="7"/>
                </a:cubicBezTo>
                <a:cubicBezTo>
                  <a:pt x="22" y="9"/>
                  <a:pt x="0" y="33"/>
                  <a:pt x="0" y="62"/>
                </a:cubicBezTo>
                <a:cubicBezTo>
                  <a:pt x="0" y="78"/>
                  <a:pt x="7" y="93"/>
                  <a:pt x="19" y="103"/>
                </a:cubicBezTo>
                <a:cubicBezTo>
                  <a:pt x="30" y="90"/>
                  <a:pt x="30" y="90"/>
                  <a:pt x="30" y="90"/>
                </a:cubicBezTo>
                <a:cubicBezTo>
                  <a:pt x="22" y="83"/>
                  <a:pt x="17" y="73"/>
                  <a:pt x="17" y="62"/>
                </a:cubicBezTo>
                <a:cubicBezTo>
                  <a:pt x="17" y="42"/>
                  <a:pt x="31" y="26"/>
                  <a:pt x="50" y="24"/>
                </a:cubicBezTo>
                <a:cubicBezTo>
                  <a:pt x="50" y="30"/>
                  <a:pt x="50" y="30"/>
                  <a:pt x="50" y="30"/>
                </a:cubicBezTo>
                <a:cubicBezTo>
                  <a:pt x="75" y="15"/>
                  <a:pt x="75" y="15"/>
                  <a:pt x="75" y="15"/>
                </a:cubicBezTo>
                <a:cubicBezTo>
                  <a:pt x="50" y="0"/>
                  <a:pt x="50" y="0"/>
                  <a:pt x="5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B2B2B2">
                  <a:lumMod val="50000"/>
                </a:srgb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48130" y="1201420"/>
            <a:ext cx="459867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ym typeface="+mn-ea"/>
              </a:rPr>
              <a:t>主要变量：</a:t>
            </a:r>
            <a:endParaRPr lang="zh-CN" altLang="en-US" sz="2000" b="1" dirty="0"/>
          </a:p>
          <a:p>
            <a:r>
              <a:rPr lang="zh-CN" altLang="en-US" sz="2000" b="1" dirty="0">
                <a:sym typeface="+mn-ea"/>
              </a:rPr>
              <a:t>方块：</a:t>
            </a:r>
            <a:r>
              <a:rPr lang="en-US" altLang="zh-CN" sz="2000" b="1" dirty="0">
                <a:sym typeface="+mn-ea"/>
              </a:rPr>
              <a:t> </a:t>
            </a:r>
            <a:r>
              <a:rPr lang="zh-CN" altLang="en-US" sz="2000" b="1" dirty="0">
                <a:sym typeface="+mn-ea"/>
              </a:rPr>
              <a:t>类似链表</a:t>
            </a:r>
            <a:endParaRPr lang="en-US" altLang="zh-CN" sz="2000" b="1" dirty="0"/>
          </a:p>
          <a:p>
            <a:r>
              <a:rPr lang="en-US" altLang="zh-CN" sz="2000" dirty="0">
                <a:sym typeface="+mn-ea"/>
              </a:rPr>
              <a:t>block:</a:t>
            </a:r>
            <a:r>
              <a:rPr lang="zh-CN" altLang="en-US" sz="2000" dirty="0">
                <a:sym typeface="+mn-ea"/>
              </a:rPr>
              <a:t>正在接受操作的方块</a:t>
            </a:r>
            <a:endParaRPr lang="zh-CN" altLang="en-US" sz="2000" dirty="0"/>
          </a:p>
          <a:p>
            <a:r>
              <a:rPr lang="en-US" altLang="zh-CN" sz="2000" dirty="0">
                <a:sym typeface="+mn-ea"/>
              </a:rPr>
              <a:t>nextblock:</a:t>
            </a:r>
            <a:r>
              <a:rPr lang="zh-CN" altLang="en-US" sz="2000" dirty="0">
                <a:sym typeface="+mn-ea"/>
              </a:rPr>
              <a:t>下一个方块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b="1" dirty="0">
                <a:sym typeface="+mn-ea"/>
              </a:rPr>
              <a:t>图层数组：储存沉到底部的方块信息</a:t>
            </a:r>
            <a:endParaRPr lang="zh-CN" altLang="en-US" sz="2000" b="1" dirty="0"/>
          </a:p>
          <a:p>
            <a:r>
              <a:rPr lang="en-US" altLang="zh-CN" sz="2000" dirty="0">
                <a:sym typeface="+mn-ea"/>
              </a:rPr>
              <a:t>map[][]  height</a:t>
            </a:r>
            <a:r>
              <a:rPr lang="zh-CN" altLang="en-US" sz="2000" dirty="0">
                <a:sym typeface="+mn-ea"/>
              </a:rPr>
              <a:t>行</a:t>
            </a:r>
            <a:r>
              <a:rPr lang="en-US" altLang="zh-CN" sz="2000" dirty="0">
                <a:sym typeface="+mn-ea"/>
              </a:rPr>
              <a:t>width</a:t>
            </a:r>
            <a:r>
              <a:rPr lang="zh-CN" altLang="en-US" sz="2000" dirty="0">
                <a:sym typeface="+mn-ea"/>
              </a:rPr>
              <a:t>列的数组</a:t>
            </a:r>
            <a:endParaRPr lang="zh-CN" altLang="en-US" sz="2000" dirty="0">
              <a:sym typeface="+mn-ea"/>
            </a:endParaRPr>
          </a:p>
          <a:p>
            <a:r>
              <a:rPr lang="zh-CN" altLang="en-US" sz="2000" dirty="0">
                <a:sym typeface="+mn-ea"/>
              </a:rPr>
              <a:t>用</a:t>
            </a:r>
            <a:r>
              <a:rPr lang="en-US" altLang="zh-CN" sz="2000" dirty="0">
                <a:sym typeface="+mn-ea"/>
              </a:rPr>
              <a:t>map[i][j]</a:t>
            </a:r>
            <a:r>
              <a:rPr lang="zh-CN" altLang="en-US" sz="2000" dirty="0">
                <a:sym typeface="+mn-ea"/>
              </a:rPr>
              <a:t>的值记录方块的类型，</a:t>
            </a:r>
            <a:r>
              <a:rPr lang="zh-CN" altLang="en-US" sz="2000" dirty="0">
                <a:sym typeface="+mn-ea"/>
              </a:rPr>
              <a:t>即可记录颜色</a:t>
            </a:r>
            <a:endParaRPr lang="zh-CN" altLang="en-US" sz="2000" dirty="0">
              <a:sym typeface="+mn-ea"/>
            </a:endParaRPr>
          </a:p>
          <a:p>
            <a:r>
              <a:rPr lang="en-US" altLang="zh-CN" sz="2000" dirty="0">
                <a:sym typeface="+mn-ea"/>
              </a:rPr>
              <a:t>map[i][j]=8  </a:t>
            </a:r>
            <a:r>
              <a:rPr lang="zh-CN" altLang="en-US" sz="2000" dirty="0">
                <a:sym typeface="+mn-ea"/>
              </a:rPr>
              <a:t>表示无方块（</a:t>
            </a:r>
            <a:r>
              <a:rPr lang="zh-CN" altLang="en-US" sz="2000" dirty="0">
                <a:sym typeface="+mn-ea"/>
              </a:rPr>
              <a:t>黑色）</a:t>
            </a:r>
            <a:endParaRPr lang="zh-CN" altLang="en-US" sz="2000" dirty="0">
              <a:sym typeface="+mn-ea"/>
            </a:endParaRPr>
          </a:p>
          <a:p>
            <a:r>
              <a:rPr lang="en-US" altLang="zh-CN" sz="2000" dirty="0">
                <a:sym typeface="+mn-ea"/>
              </a:rPr>
              <a:t>0&lt;=map[i][j]&lt;=7 </a:t>
            </a:r>
            <a:r>
              <a:rPr lang="zh-CN" altLang="en-US" sz="2000" dirty="0">
                <a:sym typeface="+mn-ea"/>
              </a:rPr>
              <a:t>表示有</a:t>
            </a:r>
            <a:r>
              <a:rPr lang="zh-CN" altLang="en-US" sz="2000" dirty="0">
                <a:sym typeface="+mn-ea"/>
              </a:rPr>
              <a:t>方块</a:t>
            </a:r>
            <a:endParaRPr lang="zh-CN" altLang="en-US" sz="2000" dirty="0">
              <a:sym typeface="+mn-ea"/>
            </a:endParaRPr>
          </a:p>
          <a:p>
            <a:endParaRPr lang="zh-CN" altLang="en-US" sz="2000" dirty="0">
              <a:sym typeface="+mn-ea"/>
            </a:endParaRPr>
          </a:p>
          <a:p>
            <a:r>
              <a:rPr lang="zh-CN" altLang="en-US" sz="2000" dirty="0">
                <a:sym typeface="+mn-ea"/>
              </a:rPr>
              <a:t>满行</a:t>
            </a:r>
            <a:r>
              <a:rPr lang="en-US" altLang="zh-CN" sz="2000" dirty="0">
                <a:sym typeface="+mn-ea"/>
              </a:rPr>
              <a:t>:</a:t>
            </a:r>
            <a:r>
              <a:rPr lang="zh-CN" altLang="en-US" sz="2000" dirty="0">
                <a:sym typeface="+mn-ea"/>
              </a:rPr>
              <a:t>整行有</a:t>
            </a:r>
            <a:r>
              <a:rPr lang="zh-CN" altLang="en-US" sz="2000" dirty="0">
                <a:sym typeface="+mn-ea"/>
              </a:rPr>
              <a:t>方块</a:t>
            </a:r>
            <a:endParaRPr lang="zh-CN" altLang="en-US" sz="2000" dirty="0">
              <a:sym typeface="+mn-ea"/>
            </a:endParaRPr>
          </a:p>
          <a:p>
            <a:r>
              <a:rPr lang="zh-CN" altLang="en-US" sz="2000" dirty="0">
                <a:sym typeface="+mn-ea"/>
              </a:rPr>
              <a:t>满行后</a:t>
            </a:r>
            <a:r>
              <a:rPr lang="zh-CN" altLang="en-US" sz="2000" dirty="0">
                <a:sym typeface="+mn-ea"/>
              </a:rPr>
              <a:t>整体下落：</a:t>
            </a:r>
            <a:r>
              <a:rPr lang="en-US" altLang="zh-CN" sz="2000" dirty="0">
                <a:sym typeface="+mn-ea"/>
              </a:rPr>
              <a:t>map[i][j]=map[i-1][j]</a:t>
            </a:r>
            <a:endParaRPr lang="en-US" altLang="zh-CN" sz="2000" dirty="0">
              <a:sym typeface="+mn-ea"/>
            </a:endParaRPr>
          </a:p>
          <a:p>
            <a:r>
              <a:rPr lang="zh-CN" altLang="en-US" sz="2000" dirty="0">
                <a:sym typeface="+mn-ea"/>
              </a:rPr>
              <a:t>至顶：</a:t>
            </a:r>
            <a:r>
              <a:rPr lang="en-US" altLang="zh-CN" sz="2000" dirty="0">
                <a:sym typeface="+mn-ea"/>
              </a:rPr>
              <a:t>map[][]</a:t>
            </a:r>
            <a:r>
              <a:rPr lang="zh-CN" altLang="en-US" sz="2000" dirty="0">
                <a:sym typeface="+mn-ea"/>
              </a:rPr>
              <a:t>数组最高的</a:t>
            </a:r>
            <a:r>
              <a:rPr lang="zh-CN" altLang="en-US" sz="2000" dirty="0">
                <a:sym typeface="+mn-ea"/>
              </a:rPr>
              <a:t>行数</a:t>
            </a:r>
            <a:endParaRPr lang="zh-CN" altLang="en-US" sz="2000" dirty="0">
              <a:sym typeface="+mn-ea"/>
            </a:endParaRPr>
          </a:p>
          <a:p>
            <a:endParaRPr lang="zh-CN" altLang="en-US" sz="2000" dirty="0">
              <a:sym typeface="+mn-ea"/>
            </a:endParaRPr>
          </a:p>
          <a:p>
            <a:endParaRPr lang="zh-CN" altLang="en-US" sz="2000" dirty="0">
              <a:sym typeface="+mn-ea"/>
            </a:endParaRPr>
          </a:p>
        </p:txBody>
      </p:sp>
      <p:pic>
        <p:nvPicPr>
          <p:cNvPr id="8" name="图片 7" descr="QQ图片202206112338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72885" y="428625"/>
            <a:ext cx="4981575" cy="600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819913" y="3720573"/>
            <a:ext cx="6264967" cy="977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总结</a:t>
            </a:r>
            <a:endParaRPr lang="zh-CN" altLang="en-US" sz="5400" b="1" dirty="0">
              <a:solidFill>
                <a:srgbClr val="554B4F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4" y="18289"/>
            <a:ext cx="12182645" cy="289636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/>
          <p:cNvSpPr txBox="1"/>
          <p:nvPr/>
        </p:nvSpPr>
        <p:spPr>
          <a:xfrm>
            <a:off x="1179690" y="3095904"/>
            <a:ext cx="1845739" cy="230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4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868618" y="5326833"/>
            <a:ext cx="6883121" cy="0"/>
          </a:xfrm>
          <a:prstGeom prst="line">
            <a:avLst/>
          </a:prstGeom>
          <a:ln>
            <a:solidFill>
              <a:srgbClr val="596784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6372225" y="1657424"/>
            <a:ext cx="5484415" cy="3871008"/>
            <a:chOff x="7314010" y="2987241"/>
            <a:chExt cx="5755354" cy="2903256"/>
          </a:xfrm>
        </p:grpSpPr>
        <p:sp>
          <p:nvSpPr>
            <p:cNvPr id="24" name="TextBox 27"/>
            <p:cNvSpPr>
              <a:spLocks noChangeArrowheads="1"/>
            </p:cNvSpPr>
            <p:nvPr/>
          </p:nvSpPr>
          <p:spPr bwMode="auto">
            <a:xfrm>
              <a:off x="7368190" y="3622678"/>
              <a:ext cx="5701174" cy="2267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62605" tIns="81303" rIns="162605" bIns="81303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在这次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程序设计实验作业中，我们完成了对俄罗斯方块小游戏的制作，真正通过程序设计、代码编写，实现了完整的游戏功能。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我们使用了在课程中所学习的内容，结合在程序编写过程中收获的知识，运用了友员类、数组、函数、指针，实现了可视化输出界面、键盘与程序的交互等。</a:t>
              </a:r>
              <a:endPara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文本框 71"/>
            <p:cNvSpPr txBox="1"/>
            <p:nvPr/>
          </p:nvSpPr>
          <p:spPr>
            <a:xfrm>
              <a:off x="7314010" y="2987241"/>
              <a:ext cx="2453549" cy="496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 Unicode MS" panose="020B0604020202020204" pitchFamily="34" charset="-122"/>
                </a:rPr>
                <a:t>反思与回顾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泪滴形 1"/>
          <p:cNvSpPr/>
          <p:nvPr/>
        </p:nvSpPr>
        <p:spPr>
          <a:xfrm rot="8027937">
            <a:off x="1003137" y="2231887"/>
            <a:ext cx="3226731" cy="3226731"/>
          </a:xfrm>
          <a:prstGeom prst="teardrop">
            <a:avLst/>
          </a:prstGeom>
          <a:solidFill>
            <a:srgbClr val="596784"/>
          </a:solidFill>
          <a:ln w="38100"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/>
          </a:scene3d>
          <a:sp3d prstMaterial="plastic">
            <a:extrusionClr>
              <a:schemeClr val="accent1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rgbClr val="B2B2B2"/>
              </a:solidFill>
              <a:latin typeface="微软雅黑" panose="020B050302020402020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3023659" y="2106707"/>
            <a:ext cx="779607" cy="672075"/>
          </a:xfrm>
          <a:prstGeom prst="hexagon">
            <a:avLst/>
          </a:prstGeom>
          <a:solidFill>
            <a:srgbClr val="596784"/>
          </a:solidFill>
          <a:ln w="50800">
            <a:solidFill>
              <a:schemeClr val="bg1"/>
            </a:solidFill>
          </a:ln>
          <a:effectLst>
            <a:outerShdw blurRad="190500" dist="88900" dir="6660000" algn="tr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9600" tIns="129600" rIns="130776" bIns="129600" anchor="ctr"/>
          <a:lstStyle/>
          <a:p>
            <a:pPr marL="177800" indent="-177800" algn="ctr"/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1" name="泪滴形 20"/>
          <p:cNvSpPr/>
          <p:nvPr/>
        </p:nvSpPr>
        <p:spPr>
          <a:xfrm rot="8027937">
            <a:off x="3823529" y="3569442"/>
            <a:ext cx="2194064" cy="2194064"/>
          </a:xfrm>
          <a:prstGeom prst="teardrop">
            <a:avLst/>
          </a:prstGeom>
          <a:solidFill>
            <a:srgbClr val="FFB407"/>
          </a:solidFill>
          <a:ln w="38100"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/>
          </a:scene3d>
          <a:sp3d prstMaterial="plastic">
            <a:extrusionClr>
              <a:schemeClr val="accent1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22" name="六边形 21"/>
          <p:cNvSpPr/>
          <p:nvPr/>
        </p:nvSpPr>
        <p:spPr>
          <a:xfrm>
            <a:off x="5197414" y="3484324"/>
            <a:ext cx="530105" cy="456988"/>
          </a:xfrm>
          <a:prstGeom prst="hexagon">
            <a:avLst/>
          </a:prstGeom>
          <a:solidFill>
            <a:srgbClr val="FFB407"/>
          </a:solidFill>
          <a:ln w="50800">
            <a:solidFill>
              <a:schemeClr val="bg1"/>
            </a:solidFill>
          </a:ln>
          <a:effectLst>
            <a:outerShdw blurRad="190500" dist="88900" dir="6660000" algn="tr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9600" tIns="129600" rIns="130776" bIns="129600" anchor="ctr"/>
          <a:lstStyle/>
          <a:p>
            <a:pPr marL="177800" indent="-177800" algn="ctr"/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B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94446" y="0"/>
            <a:ext cx="5182389" cy="1323178"/>
            <a:chOff x="394446" y="0"/>
            <a:chExt cx="5182389" cy="1323178"/>
          </a:xfrm>
        </p:grpSpPr>
        <p:sp>
          <p:nvSpPr>
            <p:cNvPr id="19" name="文本框 18"/>
            <p:cNvSpPr txBox="1"/>
            <p:nvPr/>
          </p:nvSpPr>
          <p:spPr>
            <a:xfrm>
              <a:off x="1220641" y="165104"/>
              <a:ext cx="1980029" cy="1158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 Unicode MS" panose="020B0604020202020204" pitchFamily="34" charset="-122"/>
                </a:rPr>
                <a:t>反思与回顾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endParaRPr>
            </a:p>
            <a:p>
              <a:pPr fontAlgn="auto">
                <a:lnSpc>
                  <a:spcPct val="130000"/>
                </a:lnSpc>
                <a:defRPr/>
              </a:pPr>
              <a:endParaRPr lang="zh-CN" altLang="en-US" sz="28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TextBox 48"/>
              <p:cNvSpPr txBox="1"/>
              <p:nvPr/>
            </p:nvSpPr>
            <p:spPr>
              <a:xfrm>
                <a:off x="514366" y="97195"/>
                <a:ext cx="666734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滴形 4"/>
          <p:cNvSpPr/>
          <p:nvPr/>
        </p:nvSpPr>
        <p:spPr>
          <a:xfrm>
            <a:off x="1965759" y="3996060"/>
            <a:ext cx="863153" cy="863153"/>
          </a:xfrm>
          <a:prstGeom prst="teardrop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dirty="0">
                <a:ea typeface="方正黑体简体" panose="02010601030101010101" pitchFamily="2" charset="-122"/>
              </a:rPr>
              <a:t>于坤杨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泪滴形 5"/>
          <p:cNvSpPr/>
          <p:nvPr/>
        </p:nvSpPr>
        <p:spPr>
          <a:xfrm>
            <a:off x="1965759" y="5119079"/>
            <a:ext cx="863153" cy="863153"/>
          </a:xfrm>
          <a:prstGeom prst="teardrop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dirty="0">
                <a:ea typeface="方正黑体简体" panose="02010601030101010101" pitchFamily="2" charset="-122"/>
              </a:rPr>
              <a:t>陈楚蓉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Rectangle 5">
            <a:hlinkClick r:id="rId1"/>
          </p:cNvPr>
          <p:cNvSpPr>
            <a:spLocks noChangeArrowheads="1"/>
          </p:cNvSpPr>
          <p:nvPr/>
        </p:nvSpPr>
        <p:spPr bwMode="gray">
          <a:xfrm>
            <a:off x="3131820" y="2626995"/>
            <a:ext cx="315404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2000" rIns="176000" bIns="880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defTabSz="1450975">
              <a:lnSpc>
                <a:spcPct val="150000"/>
              </a:lnSpc>
              <a:buNone/>
            </a:pPr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draw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文件的编写</a:t>
            </a: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defTabSz="1450975">
              <a:lnSpc>
                <a:spcPct val="150000"/>
              </a:lnSpc>
              <a:buNone/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EasyX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库输出页面</a:t>
            </a: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defTabSz="1450975">
              <a:lnSpc>
                <a:spcPct val="150000"/>
              </a:lnSpc>
              <a:buNone/>
            </a:pP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5">
            <a:hlinkClick r:id="rId1"/>
          </p:cNvPr>
          <p:cNvSpPr>
            <a:spLocks noChangeArrowheads="1"/>
          </p:cNvSpPr>
          <p:nvPr/>
        </p:nvSpPr>
        <p:spPr bwMode="gray">
          <a:xfrm>
            <a:off x="3131681" y="3902254"/>
            <a:ext cx="3154126" cy="105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2000" rIns="176000" bIns="880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defTabSz="1450975">
              <a:lnSpc>
                <a:spcPct val="150000"/>
              </a:lnSpc>
              <a:buNone/>
            </a:pPr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check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文件的编写</a:t>
            </a: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defTabSz="1450975">
              <a:lnSpc>
                <a:spcPct val="150000"/>
              </a:lnSpc>
              <a:buNone/>
            </a:pP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5">
            <a:hlinkClick r:id="rId1"/>
          </p:cNvPr>
          <p:cNvSpPr>
            <a:spLocks noChangeArrowheads="1"/>
          </p:cNvSpPr>
          <p:nvPr/>
        </p:nvSpPr>
        <p:spPr bwMode="gray">
          <a:xfrm>
            <a:off x="3131681" y="4974635"/>
            <a:ext cx="3154126" cy="105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2000" rIns="176000" bIns="880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defTabSz="1450975">
              <a:lnSpc>
                <a:spcPct val="150000"/>
              </a:lnSpc>
              <a:buNone/>
            </a:pPr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action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文件的编写</a:t>
            </a: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defTabSz="1450975">
              <a:lnSpc>
                <a:spcPct val="150000"/>
              </a:lnSpc>
              <a:buNone/>
            </a:pP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57" y="2141216"/>
            <a:ext cx="2725148" cy="35116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94446" y="0"/>
            <a:ext cx="5182389" cy="994611"/>
            <a:chOff x="394446" y="0"/>
            <a:chExt cx="5182389" cy="994611"/>
          </a:xfrm>
        </p:grpSpPr>
        <p:sp>
          <p:nvSpPr>
            <p:cNvPr id="17" name="文本框 16"/>
            <p:cNvSpPr txBox="1"/>
            <p:nvPr/>
          </p:nvSpPr>
          <p:spPr>
            <a:xfrm>
              <a:off x="1220641" y="165104"/>
              <a:ext cx="1620957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小组分工</a:t>
              </a:r>
              <a:endParaRPr lang="zh-CN" altLang="en-US" sz="28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TextBox 48"/>
              <p:cNvSpPr txBox="1"/>
              <p:nvPr/>
            </p:nvSpPr>
            <p:spPr>
              <a:xfrm>
                <a:off x="514366" y="97195"/>
                <a:ext cx="666734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泪滴形 22"/>
          <p:cNvSpPr/>
          <p:nvPr/>
        </p:nvSpPr>
        <p:spPr>
          <a:xfrm>
            <a:off x="1965759" y="2841514"/>
            <a:ext cx="863153" cy="863153"/>
          </a:xfrm>
          <a:prstGeom prst="teardrop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600" dirty="0">
                <a:ea typeface="方正黑体简体" panose="02010601030101010101" pitchFamily="2" charset="-122"/>
              </a:rPr>
              <a:t>江紫弦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5">
            <a:hlinkClick r:id="rId1"/>
          </p:cNvPr>
          <p:cNvSpPr>
            <a:spLocks noChangeArrowheads="1"/>
          </p:cNvSpPr>
          <p:nvPr/>
        </p:nvSpPr>
        <p:spPr bwMode="gray">
          <a:xfrm>
            <a:off x="3131820" y="1215390"/>
            <a:ext cx="315404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2000" rIns="176000" bIns="880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defTabSz="1450975">
              <a:lnSpc>
                <a:spcPct val="150000"/>
              </a:lnSpc>
              <a:buNone/>
            </a:pP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思路的商讨与确定</a:t>
            </a: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defTabSz="1450975">
              <a:lnSpc>
                <a:spcPct val="150000"/>
              </a:lnSpc>
              <a:buNone/>
            </a:pPr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block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operation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头文件的编写</a:t>
            </a: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defTabSz="1450975">
              <a:lnSpc>
                <a:spcPct val="150000"/>
              </a:lnSpc>
              <a:buNone/>
            </a:pPr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endParaRPr lang="zh-CN" altLang="en-US" sz="16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泪滴形 6"/>
          <p:cNvSpPr/>
          <p:nvPr/>
        </p:nvSpPr>
        <p:spPr>
          <a:xfrm>
            <a:off x="1978459" y="1452250"/>
            <a:ext cx="863153" cy="863153"/>
          </a:xfrm>
          <a:prstGeom prst="teardrop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algn="ctr"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共同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8" grpId="0"/>
      <p:bldP spid="9" grpId="0"/>
      <p:bldP spid="10" grpId="0"/>
      <p:bldP spid="23" grpId="0" bldLvl="0" animBg="1"/>
      <p:bldP spid="2" grpId="0"/>
      <p:bldP spid="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02483" y="2092212"/>
            <a:ext cx="2869551" cy="4525324"/>
            <a:chOff x="1514159" y="1637520"/>
            <a:chExt cx="3157875" cy="4980016"/>
          </a:xfrm>
        </p:grpSpPr>
        <p:grpSp>
          <p:nvGrpSpPr>
            <p:cNvPr id="8" name="组合 7"/>
            <p:cNvGrpSpPr/>
            <p:nvPr/>
          </p:nvGrpSpPr>
          <p:grpSpPr>
            <a:xfrm>
              <a:off x="1514159" y="1637520"/>
              <a:ext cx="2552700" cy="4980016"/>
              <a:chOff x="4967967" y="2177727"/>
              <a:chExt cx="2552700" cy="4161189"/>
            </a:xfrm>
          </p:grpSpPr>
          <p:sp>
            <p:nvSpPr>
              <p:cNvPr id="9" name="Rectangle 193"/>
              <p:cNvSpPr>
                <a:spLocks noChangeArrowheads="1"/>
              </p:cNvSpPr>
              <p:nvPr/>
            </p:nvSpPr>
            <p:spPr bwMode="auto">
              <a:xfrm>
                <a:off x="6095126" y="3345849"/>
                <a:ext cx="297131" cy="1224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en-US">
                  <a:latin typeface="+mn-ea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967967" y="5900766"/>
                <a:ext cx="2552700" cy="4381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Rectangle 192"/>
              <p:cNvSpPr>
                <a:spLocks noChangeArrowheads="1"/>
              </p:cNvSpPr>
              <p:nvPr/>
            </p:nvSpPr>
            <p:spPr bwMode="auto">
              <a:xfrm>
                <a:off x="6095127" y="2177727"/>
                <a:ext cx="297131" cy="1224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en-US">
                  <a:latin typeface="+mn-ea"/>
                </a:endParaRPr>
              </a:p>
            </p:txBody>
          </p:sp>
          <p:sp>
            <p:nvSpPr>
              <p:cNvPr id="12" name="Rectangle 194"/>
              <p:cNvSpPr>
                <a:spLocks noChangeArrowheads="1"/>
              </p:cNvSpPr>
              <p:nvPr/>
            </p:nvSpPr>
            <p:spPr bwMode="auto">
              <a:xfrm>
                <a:off x="6095127" y="4437178"/>
                <a:ext cx="297131" cy="168231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en-US">
                  <a:latin typeface="+mn-ea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04440" y="3464266"/>
              <a:ext cx="2867594" cy="594870"/>
              <a:chOff x="4811094" y="3345849"/>
              <a:chExt cx="3162327" cy="706733"/>
            </a:xfrm>
            <a:solidFill>
              <a:srgbClr val="596784"/>
            </a:solidFill>
          </p:grpSpPr>
          <p:sp>
            <p:nvSpPr>
              <p:cNvPr id="14" name="Freeform 190"/>
              <p:cNvSpPr/>
              <p:nvPr/>
            </p:nvSpPr>
            <p:spPr bwMode="auto">
              <a:xfrm>
                <a:off x="4811094" y="3345849"/>
                <a:ext cx="3162327" cy="706733"/>
              </a:xfrm>
              <a:custGeom>
                <a:avLst/>
                <a:gdLst>
                  <a:gd name="T0" fmla="*/ 298 w 298"/>
                  <a:gd name="T1" fmla="*/ 36 h 71"/>
                  <a:gd name="T2" fmla="*/ 256 w 298"/>
                  <a:gd name="T3" fmla="*/ 71 h 71"/>
                  <a:gd name="T4" fmla="*/ 0 w 298"/>
                  <a:gd name="T5" fmla="*/ 71 h 71"/>
                  <a:gd name="T6" fmla="*/ 0 w 298"/>
                  <a:gd name="T7" fmla="*/ 0 h 71"/>
                  <a:gd name="T8" fmla="*/ 256 w 298"/>
                  <a:gd name="T9" fmla="*/ 0 h 71"/>
                  <a:gd name="T10" fmla="*/ 298 w 298"/>
                  <a:gd name="T11" fmla="*/ 3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8" h="71">
                    <a:moveTo>
                      <a:pt x="298" y="36"/>
                    </a:moveTo>
                    <a:lnTo>
                      <a:pt x="256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56" y="0"/>
                    </a:lnTo>
                    <a:lnTo>
                      <a:pt x="298" y="36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000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矩形 14"/>
              <p:cNvSpPr>
                <a:spLocks noChangeArrowheads="1"/>
              </p:cNvSpPr>
              <p:nvPr/>
            </p:nvSpPr>
            <p:spPr bwMode="auto">
              <a:xfrm flipH="1">
                <a:off x="5007483" y="3586383"/>
                <a:ext cx="2408107" cy="218056"/>
              </a:xfrm>
              <a:prstGeom prst="rect">
                <a:avLst/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文献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</a:rPr>
                  <a:t>二</a:t>
                </a:r>
                <a:endParaRPr lang="zh-CN" altLang="en-US" sz="20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flipH="1">
              <a:off x="1804440" y="4836321"/>
              <a:ext cx="2867594" cy="594870"/>
              <a:chOff x="4513963" y="4407490"/>
              <a:chExt cx="3162327" cy="706733"/>
            </a:xfrm>
            <a:solidFill>
              <a:srgbClr val="646464"/>
            </a:solidFill>
          </p:grpSpPr>
          <p:sp>
            <p:nvSpPr>
              <p:cNvPr id="17" name="Freeform 191"/>
              <p:cNvSpPr/>
              <p:nvPr/>
            </p:nvSpPr>
            <p:spPr bwMode="auto">
              <a:xfrm>
                <a:off x="4513963" y="4407490"/>
                <a:ext cx="3162327" cy="706733"/>
              </a:xfrm>
              <a:custGeom>
                <a:avLst/>
                <a:gdLst>
                  <a:gd name="T0" fmla="*/ 0 w 298"/>
                  <a:gd name="T1" fmla="*/ 35 h 71"/>
                  <a:gd name="T2" fmla="*/ 43 w 298"/>
                  <a:gd name="T3" fmla="*/ 0 h 71"/>
                  <a:gd name="T4" fmla="*/ 298 w 298"/>
                  <a:gd name="T5" fmla="*/ 0 h 71"/>
                  <a:gd name="T6" fmla="*/ 298 w 298"/>
                  <a:gd name="T7" fmla="*/ 71 h 71"/>
                  <a:gd name="T8" fmla="*/ 43 w 298"/>
                  <a:gd name="T9" fmla="*/ 71 h 71"/>
                  <a:gd name="T10" fmla="*/ 0 w 298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8" h="71">
                    <a:moveTo>
                      <a:pt x="0" y="35"/>
                    </a:moveTo>
                    <a:lnTo>
                      <a:pt x="43" y="0"/>
                    </a:lnTo>
                    <a:lnTo>
                      <a:pt x="298" y="0"/>
                    </a:lnTo>
                    <a:lnTo>
                      <a:pt x="298" y="71"/>
                    </a:lnTo>
                    <a:lnTo>
                      <a:pt x="43" y="71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000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矩形 17"/>
              <p:cNvSpPr>
                <a:spLocks noChangeArrowheads="1"/>
              </p:cNvSpPr>
              <p:nvPr/>
            </p:nvSpPr>
            <p:spPr bwMode="auto">
              <a:xfrm flipH="1">
                <a:off x="5019834" y="4528636"/>
                <a:ext cx="2432370" cy="475641"/>
              </a:xfrm>
              <a:prstGeom prst="rect">
                <a:avLst/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文献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</a:rPr>
                  <a:t>三</a:t>
                </a:r>
                <a:endParaRPr lang="zh-CN" altLang="en-US" sz="20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 flipH="1">
              <a:off x="1804440" y="2092212"/>
              <a:ext cx="2867594" cy="594870"/>
              <a:chOff x="4513963" y="2355144"/>
              <a:chExt cx="3162327" cy="706733"/>
            </a:xfrm>
            <a:solidFill>
              <a:srgbClr val="FFB407"/>
            </a:solidFill>
          </p:grpSpPr>
          <p:sp>
            <p:nvSpPr>
              <p:cNvPr id="20" name="Freeform 191"/>
              <p:cNvSpPr/>
              <p:nvPr/>
            </p:nvSpPr>
            <p:spPr bwMode="auto">
              <a:xfrm>
                <a:off x="4513963" y="2355144"/>
                <a:ext cx="3162327" cy="706733"/>
              </a:xfrm>
              <a:custGeom>
                <a:avLst/>
                <a:gdLst>
                  <a:gd name="T0" fmla="*/ 0 w 298"/>
                  <a:gd name="T1" fmla="*/ 35 h 71"/>
                  <a:gd name="T2" fmla="*/ 43 w 298"/>
                  <a:gd name="T3" fmla="*/ 0 h 71"/>
                  <a:gd name="T4" fmla="*/ 298 w 298"/>
                  <a:gd name="T5" fmla="*/ 0 h 71"/>
                  <a:gd name="T6" fmla="*/ 298 w 298"/>
                  <a:gd name="T7" fmla="*/ 71 h 71"/>
                  <a:gd name="T8" fmla="*/ 43 w 298"/>
                  <a:gd name="T9" fmla="*/ 71 h 71"/>
                  <a:gd name="T10" fmla="*/ 0 w 298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8" h="71">
                    <a:moveTo>
                      <a:pt x="0" y="35"/>
                    </a:moveTo>
                    <a:lnTo>
                      <a:pt x="43" y="0"/>
                    </a:lnTo>
                    <a:lnTo>
                      <a:pt x="298" y="0"/>
                    </a:lnTo>
                    <a:lnTo>
                      <a:pt x="298" y="71"/>
                    </a:lnTo>
                    <a:lnTo>
                      <a:pt x="43" y="71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2000" b="1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矩形 20"/>
              <p:cNvSpPr>
                <a:spLocks noChangeArrowheads="1"/>
              </p:cNvSpPr>
              <p:nvPr/>
            </p:nvSpPr>
            <p:spPr bwMode="auto">
              <a:xfrm flipH="1">
                <a:off x="5115077" y="2355144"/>
                <a:ext cx="2419534" cy="636066"/>
              </a:xfrm>
              <a:prstGeom prst="rect">
                <a:avLst/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l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文献一</a:t>
                </a:r>
                <a:endParaRPr lang="zh-CN" altLang="en-US" sz="2000" b="1" dirty="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5121505" y="2395184"/>
            <a:ext cx="5448028" cy="752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语言的俄罗斯方块游戏的设计</a:t>
            </a:r>
            <a:endParaRPr lang="zh-CN" altLang="en-US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450975"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马巧梅  张丽娜   宝鸡文理学院计算机学院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23939" y="4871606"/>
            <a:ext cx="5448028" cy="1029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VC++</a:t>
            </a: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游戏开发俄罗斯方块</a:t>
            </a:r>
            <a:endParaRPr lang="zh-CN" altLang="en-US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450975"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徐昶郭庆平     理工大学计算机科学与技术学院    武汉理工大学计算机科学与技术学院 湖北武汉 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23938" y="3633395"/>
            <a:ext cx="5443161" cy="752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50975">
              <a:lnSpc>
                <a:spcPct val="150000"/>
              </a:lnSpc>
            </a:pPr>
            <a:r>
              <a:rPr lang="zh-CN" altLang="en-US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俄罗斯方块游戏的设计与实现</a:t>
            </a:r>
            <a:endParaRPr lang="zh-CN" altLang="en-US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450975"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王西艳  德州学院信息管理学院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94446" y="0"/>
            <a:ext cx="5182389" cy="994611"/>
            <a:chOff x="394446" y="0"/>
            <a:chExt cx="5182389" cy="994611"/>
          </a:xfrm>
        </p:grpSpPr>
        <p:sp>
          <p:nvSpPr>
            <p:cNvPr id="28" name="文本框 27"/>
            <p:cNvSpPr txBox="1"/>
            <p:nvPr/>
          </p:nvSpPr>
          <p:spPr>
            <a:xfrm>
              <a:off x="1220641" y="165104"/>
              <a:ext cx="2339102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主要参考文献</a:t>
              </a:r>
              <a:endParaRPr lang="zh-CN" altLang="en-US" sz="28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TextBox 48"/>
              <p:cNvSpPr txBox="1"/>
              <p:nvPr/>
            </p:nvSpPr>
            <p:spPr>
              <a:xfrm>
                <a:off x="514366" y="97195"/>
                <a:ext cx="666734" cy="722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4</a:t>
                </a:r>
                <a:endParaRPr lang="zh-CN" altLang="en-US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8923" y="3018172"/>
            <a:ext cx="4801314" cy="1015663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r>
              <a:rPr lang="zh-CN" altLang="en-US" sz="6000" dirty="0">
                <a:solidFill>
                  <a:srgbClr val="596784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感谢您的聆听</a:t>
            </a:r>
            <a:endParaRPr lang="zh-CN" altLang="en-US" sz="6000" dirty="0">
              <a:solidFill>
                <a:srgbClr val="596784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37400" y="-22747"/>
            <a:ext cx="1845738" cy="5039247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858500" y="227330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384387" y="3314700"/>
            <a:ext cx="1851814" cy="3543299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779000" y="2844800"/>
            <a:ext cx="889000" cy="88900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 rot="16200000">
            <a:off x="6896821" y="1271540"/>
            <a:ext cx="2416046" cy="1077218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r>
              <a:rPr lang="en-US" altLang="zh-CN" sz="6400" spc="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2022</a:t>
            </a:r>
            <a:endParaRPr lang="zh-CN" altLang="en-US" sz="6400" spc="6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6847" y="3900578"/>
            <a:ext cx="4067139" cy="490584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THANK YOU FOR LISTENING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19" grpId="0" animBg="1"/>
      <p:bldP spid="13" grpId="0" animBg="1"/>
      <p:bldP spid="18" grpId="0" animBg="1"/>
      <p:bldP spid="2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3160567" y="3438144"/>
            <a:ext cx="903143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355" y="18289"/>
            <a:ext cx="3287318" cy="683971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Freeform 5"/>
          <p:cNvSpPr/>
          <p:nvPr/>
        </p:nvSpPr>
        <p:spPr bwMode="auto">
          <a:xfrm>
            <a:off x="2166000" y="1454763"/>
            <a:ext cx="2011680" cy="3966763"/>
          </a:xfrm>
          <a:custGeom>
            <a:avLst/>
            <a:gdLst>
              <a:gd name="T0" fmla="*/ 1531 w 4760"/>
              <a:gd name="T1" fmla="*/ 0 h 1417"/>
              <a:gd name="T2" fmla="*/ 0 w 4760"/>
              <a:gd name="T3" fmla="*/ 0 h 1417"/>
              <a:gd name="T4" fmla="*/ 0 w 4760"/>
              <a:gd name="T5" fmla="*/ 1417 h 1417"/>
              <a:gd name="T6" fmla="*/ 4760 w 4760"/>
              <a:gd name="T7" fmla="*/ 1417 h 1417"/>
              <a:gd name="T8" fmla="*/ 4760 w 4760"/>
              <a:gd name="T9" fmla="*/ 0 h 1417"/>
              <a:gd name="T10" fmla="*/ 3230 w 4760"/>
              <a:gd name="T11" fmla="*/ 0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0" h="1417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solidFill>
            <a:srgbClr val="596784">
              <a:alpha val="89804"/>
            </a:srgbClr>
          </a:solidFill>
          <a:ln w="19050" cap="flat">
            <a:noFill/>
            <a:prstDash val="solid"/>
            <a:miter lim="800000"/>
          </a:ln>
        </p:spPr>
        <p:txBody>
          <a:bodyPr vert="horz" wrap="square" lIns="91435" tIns="45717" rIns="91435" bIns="45717" numCol="1" anchor="t" anchorCtr="0" compatLnSpc="1"/>
          <a:lstStyle/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2744872" y="2390495"/>
            <a:ext cx="14022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cap="all" spc="3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目</a:t>
            </a:r>
            <a:endParaRPr lang="en-US" altLang="zh-CN" sz="6600" cap="all" spc="3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ctr"/>
            <a:r>
              <a:rPr lang="zh-CN" altLang="en-US" sz="6600" cap="all" spc="3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录</a:t>
            </a:r>
            <a:endParaRPr lang="en-US" altLang="zh-CN" sz="6600" cap="all" spc="3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1216925" y="2980281"/>
            <a:ext cx="299473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cap="all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contents</a:t>
            </a:r>
            <a:endParaRPr lang="zh-CN" altLang="en-US" sz="4000" cap="all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991819" y="2267769"/>
            <a:ext cx="1415772" cy="1315777"/>
            <a:chOff x="4696394" y="2267769"/>
            <a:chExt cx="1415772" cy="1315777"/>
          </a:xfrm>
        </p:grpSpPr>
        <p:sp>
          <p:nvSpPr>
            <p:cNvPr id="21" name="椭圆 20"/>
            <p:cNvSpPr/>
            <p:nvPr/>
          </p:nvSpPr>
          <p:spPr>
            <a:xfrm>
              <a:off x="5262084" y="3292741"/>
              <a:ext cx="290805" cy="290805"/>
            </a:xfrm>
            <a:prstGeom prst="ellipse">
              <a:avLst/>
            </a:prstGeom>
            <a:solidFill>
              <a:srgbClr val="FFB407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01</a:t>
              </a:r>
              <a:endParaRPr lang="zh-CN" altLang="en-US" sz="1200" b="1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696394" y="2267769"/>
              <a:ext cx="1415772" cy="686149"/>
              <a:chOff x="4696394" y="2127089"/>
              <a:chExt cx="1415772" cy="68614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696394" y="2127089"/>
                <a:ext cx="1415772" cy="525657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/>
              <a:p>
                <a:pPr fontAlgn="auto">
                  <a:lnSpc>
                    <a:spcPct val="130000"/>
                  </a:lnSpc>
                  <a:defRPr/>
                </a:pPr>
                <a:r>
                  <a:rPr lang="zh-CN" altLang="en-US" sz="2400" b="1" dirty="0">
                    <a:solidFill>
                      <a:srgbClr val="554B4F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项目描述</a:t>
                </a:r>
                <a:endParaRPr lang="en-US" altLang="zh-CN" sz="24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315119" y="2540343"/>
                <a:ext cx="184731" cy="272895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/>
              <a:p>
                <a:pPr algn="ctr" fontAlgn="auto">
                  <a:lnSpc>
                    <a:spcPct val="130000"/>
                  </a:lnSpc>
                  <a:defRPr/>
                </a:pPr>
                <a:endParaRPr lang="en-US" altLang="zh-CN" sz="1000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679941" y="3292741"/>
            <a:ext cx="1402080" cy="1207016"/>
            <a:chOff x="4696394" y="3292741"/>
            <a:chExt cx="1402080" cy="1207016"/>
          </a:xfrm>
        </p:grpSpPr>
        <p:sp>
          <p:nvSpPr>
            <p:cNvPr id="26" name="椭圆 25"/>
            <p:cNvSpPr/>
            <p:nvPr/>
          </p:nvSpPr>
          <p:spPr>
            <a:xfrm>
              <a:off x="5262084" y="3292741"/>
              <a:ext cx="290805" cy="290805"/>
            </a:xfrm>
            <a:prstGeom prst="ellipse">
              <a:avLst/>
            </a:prstGeom>
            <a:solidFill>
              <a:srgbClr val="596784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02</a:t>
              </a:r>
              <a:endParaRPr lang="zh-CN" altLang="en-US" sz="1200" b="1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6394" y="3813608"/>
              <a:ext cx="1402080" cy="686149"/>
              <a:chOff x="4696394" y="3672928"/>
              <a:chExt cx="1402080" cy="68614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696394" y="3672928"/>
                <a:ext cx="1402080" cy="570865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/>
              <a:p>
                <a:pPr fontAlgn="auto">
                  <a:lnSpc>
                    <a:spcPct val="130000"/>
                  </a:lnSpc>
                  <a:defRPr/>
                </a:pPr>
                <a:r>
                  <a:rPr lang="zh-CN" altLang="en-US" sz="2400" b="1" dirty="0">
                    <a:solidFill>
                      <a:srgbClr val="554B4F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结果展示</a:t>
                </a:r>
                <a:endParaRPr lang="zh-CN" altLang="en-US" sz="24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315121" y="4086182"/>
                <a:ext cx="184730" cy="272895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/>
              <a:p>
                <a:pPr algn="ctr" fontAlgn="auto">
                  <a:lnSpc>
                    <a:spcPct val="130000"/>
                  </a:lnSpc>
                  <a:defRPr/>
                </a:pPr>
                <a:endParaRPr lang="en-US" altLang="zh-CN" sz="1000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8368063" y="2267769"/>
            <a:ext cx="1402080" cy="1315777"/>
            <a:chOff x="4696394" y="2267769"/>
            <a:chExt cx="1402080" cy="1315777"/>
          </a:xfrm>
        </p:grpSpPr>
        <p:sp>
          <p:nvSpPr>
            <p:cNvPr id="31" name="椭圆 30"/>
            <p:cNvSpPr/>
            <p:nvPr/>
          </p:nvSpPr>
          <p:spPr>
            <a:xfrm>
              <a:off x="5262084" y="3292741"/>
              <a:ext cx="290805" cy="290805"/>
            </a:xfrm>
            <a:prstGeom prst="ellipse">
              <a:avLst/>
            </a:prstGeom>
            <a:solidFill>
              <a:srgbClr val="FFB407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03</a:t>
              </a:r>
              <a:endParaRPr lang="zh-CN" altLang="en-US" sz="1200" b="1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696394" y="2267769"/>
              <a:ext cx="1402080" cy="686149"/>
              <a:chOff x="4696394" y="2127089"/>
              <a:chExt cx="1402080" cy="686149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4696394" y="2127089"/>
                <a:ext cx="1402080" cy="570865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/>
              <a:p>
                <a:pPr fontAlgn="auto">
                  <a:lnSpc>
                    <a:spcPct val="130000"/>
                  </a:lnSpc>
                  <a:defRPr/>
                </a:pPr>
                <a:r>
                  <a:rPr lang="zh-CN" altLang="en-US" sz="2400" b="1" dirty="0">
                    <a:solidFill>
                      <a:srgbClr val="554B4F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程序展示</a:t>
                </a:r>
                <a:endParaRPr lang="zh-CN" altLang="en-US" sz="24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315121" y="2540343"/>
                <a:ext cx="184730" cy="272895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/>
              <a:p>
                <a:pPr algn="ctr" fontAlgn="auto">
                  <a:lnSpc>
                    <a:spcPct val="130000"/>
                  </a:lnSpc>
                  <a:defRPr/>
                </a:pPr>
                <a:endParaRPr lang="en-US" altLang="zh-CN" sz="1000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10056185" y="3292741"/>
            <a:ext cx="1316386" cy="1162137"/>
            <a:chOff x="4696394" y="3292741"/>
            <a:chExt cx="1316386" cy="1162137"/>
          </a:xfrm>
        </p:grpSpPr>
        <p:sp>
          <p:nvSpPr>
            <p:cNvPr id="36" name="椭圆 35"/>
            <p:cNvSpPr/>
            <p:nvPr/>
          </p:nvSpPr>
          <p:spPr>
            <a:xfrm>
              <a:off x="5262084" y="3292741"/>
              <a:ext cx="290805" cy="290805"/>
            </a:xfrm>
            <a:prstGeom prst="ellipse">
              <a:avLst/>
            </a:prstGeom>
            <a:solidFill>
              <a:srgbClr val="596784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04</a:t>
              </a:r>
              <a:endParaRPr lang="zh-CN" altLang="en-US" sz="1200" b="1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696394" y="3768729"/>
              <a:ext cx="1316386" cy="686149"/>
              <a:chOff x="4696394" y="3628049"/>
              <a:chExt cx="1316386" cy="686149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4696394" y="3628049"/>
                <a:ext cx="1316386" cy="525657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30000"/>
                  </a:lnSpc>
                  <a:defRPr/>
                </a:pPr>
                <a:r>
                  <a:rPr lang="zh-CN" altLang="en-US" sz="2400" b="1" dirty="0">
                    <a:solidFill>
                      <a:srgbClr val="554B4F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总结</a:t>
                </a:r>
                <a:endParaRPr lang="en-US" altLang="zh-CN" sz="24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315120" y="4041303"/>
                <a:ext cx="184731" cy="272895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/>
              <a:p>
                <a:pPr algn="ctr" fontAlgn="auto">
                  <a:lnSpc>
                    <a:spcPct val="130000"/>
                  </a:lnSpc>
                  <a:defRPr/>
                </a:pPr>
                <a:endParaRPr lang="en-US" altLang="zh-CN" sz="1000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759625" y="3699382"/>
            <a:ext cx="6264967" cy="975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auto">
              <a:lnSpc>
                <a:spcPct val="130000"/>
              </a:lnSpc>
              <a:defRPr/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项目描述</a:t>
            </a:r>
            <a:endParaRPr lang="en-US" altLang="zh-CN" sz="5400" b="1" dirty="0">
              <a:solidFill>
                <a:srgbClr val="554B4F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4" y="18289"/>
            <a:ext cx="12182645" cy="289636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/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868618" y="5326833"/>
            <a:ext cx="6883121" cy="0"/>
          </a:xfrm>
          <a:prstGeom prst="line">
            <a:avLst/>
          </a:prstGeom>
          <a:ln>
            <a:solidFill>
              <a:srgbClr val="596784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48"/>
          <p:cNvSpPr txBox="1"/>
          <p:nvPr/>
        </p:nvSpPr>
        <p:spPr>
          <a:xfrm>
            <a:off x="5143170" y="1356204"/>
            <a:ext cx="5829299" cy="707888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/>
              </a:rPr>
              <a:t>游戏规则</a:t>
            </a:r>
            <a:endParaRPr lang="en-GB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42865" y="2165350"/>
            <a:ext cx="647573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、小方块组成的不同形状的板块陆续从屏幕上方落下来，玩家通过调整板块的位置和方向，使它们在屏幕底部拼出完整的一条或几条；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、这些完整的横条会随即消失，给新落下来的板块腾出空间，与此同时，玩家得到分数奖励；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、没有被消除掉的方块不断堆积起来，一旦堆到屏幕顶端，玩家便告输，游戏结束。</a:t>
            </a:r>
            <a:br>
              <a:rPr lang="zh-CN" altLang="en-US" sz="2000" dirty="0"/>
            </a:b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4446" y="0"/>
            <a:ext cx="5182389" cy="994611"/>
            <a:chOff x="394446" y="0"/>
            <a:chExt cx="5182389" cy="994611"/>
          </a:xfrm>
        </p:grpSpPr>
        <p:sp>
          <p:nvSpPr>
            <p:cNvPr id="11" name="文本框 10"/>
            <p:cNvSpPr txBox="1"/>
            <p:nvPr/>
          </p:nvSpPr>
          <p:spPr>
            <a:xfrm>
              <a:off x="1235631" y="23569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0" i="0" dirty="0">
                  <a:solidFill>
                    <a:srgbClr val="00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游戏规则</a:t>
              </a:r>
              <a:endParaRPr lang="zh-CN" altLang="en-US" sz="2800" b="0" i="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TextBox 48"/>
              <p:cNvSpPr txBox="1"/>
              <p:nvPr/>
            </p:nvSpPr>
            <p:spPr>
              <a:xfrm>
                <a:off x="514366" y="97195"/>
                <a:ext cx="666734" cy="722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1</a:t>
                </a:r>
                <a:endParaRPr lang="zh-CN" altLang="en-US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94335" y="2112010"/>
            <a:ext cx="3870960" cy="2847340"/>
            <a:chOff x="621" y="3039"/>
            <a:chExt cx="7579" cy="5202"/>
          </a:xfrm>
        </p:grpSpPr>
        <p:sp>
          <p:nvSpPr>
            <p:cNvPr id="27" name="椭圆 2"/>
            <p:cNvSpPr/>
            <p:nvPr/>
          </p:nvSpPr>
          <p:spPr>
            <a:xfrm>
              <a:off x="1102" y="3039"/>
              <a:ext cx="7099" cy="5202"/>
            </a:xfrm>
            <a:custGeom>
              <a:avLst/>
              <a:gdLst>
                <a:gd name="connsiteX0" fmla="*/ 0 w 4673600"/>
                <a:gd name="connsiteY0" fmla="*/ 1663700 h 3327400"/>
                <a:gd name="connsiteX1" fmla="*/ 2336800 w 4673600"/>
                <a:gd name="connsiteY1" fmla="*/ 0 h 3327400"/>
                <a:gd name="connsiteX2" fmla="*/ 4673600 w 4673600"/>
                <a:gd name="connsiteY2" fmla="*/ 1663700 h 3327400"/>
                <a:gd name="connsiteX3" fmla="*/ 2336800 w 4673600"/>
                <a:gd name="connsiteY3" fmla="*/ 3327400 h 3327400"/>
                <a:gd name="connsiteX4" fmla="*/ 0 w 4673600"/>
                <a:gd name="connsiteY4" fmla="*/ 1663700 h 3327400"/>
                <a:gd name="connsiteX0-1" fmla="*/ 0 w 4673600"/>
                <a:gd name="connsiteY0-2" fmla="*/ 1663700 h 3444588"/>
                <a:gd name="connsiteX1-3" fmla="*/ 2336800 w 4673600"/>
                <a:gd name="connsiteY1-4" fmla="*/ 0 h 3444588"/>
                <a:gd name="connsiteX2-5" fmla="*/ 4673600 w 4673600"/>
                <a:gd name="connsiteY2-6" fmla="*/ 1663700 h 3444588"/>
                <a:gd name="connsiteX3-7" fmla="*/ 2336800 w 4673600"/>
                <a:gd name="connsiteY3-8" fmla="*/ 3327400 h 3444588"/>
                <a:gd name="connsiteX4-9" fmla="*/ 0 w 4673600"/>
                <a:gd name="connsiteY4-10" fmla="*/ 1663700 h 3444588"/>
                <a:gd name="connsiteX0-11" fmla="*/ 34803 w 4708403"/>
                <a:gd name="connsiteY0-12" fmla="*/ 1663700 h 3507931"/>
                <a:gd name="connsiteX1-13" fmla="*/ 2371603 w 4708403"/>
                <a:gd name="connsiteY1-14" fmla="*/ 0 h 3507931"/>
                <a:gd name="connsiteX2-15" fmla="*/ 4708403 w 4708403"/>
                <a:gd name="connsiteY2-16" fmla="*/ 1663700 h 3507931"/>
                <a:gd name="connsiteX3-17" fmla="*/ 2371603 w 4708403"/>
                <a:gd name="connsiteY3-18" fmla="*/ 3327400 h 3507931"/>
                <a:gd name="connsiteX4-19" fmla="*/ 34803 w 4708403"/>
                <a:gd name="connsiteY4-20" fmla="*/ 1663700 h 3507931"/>
                <a:gd name="connsiteX0-21" fmla="*/ 28324 w 4701924"/>
                <a:gd name="connsiteY0-22" fmla="*/ 1886615 h 3730846"/>
                <a:gd name="connsiteX1-23" fmla="*/ 2365124 w 4701924"/>
                <a:gd name="connsiteY1-24" fmla="*/ 222915 h 3730846"/>
                <a:gd name="connsiteX2-25" fmla="*/ 4701924 w 4701924"/>
                <a:gd name="connsiteY2-26" fmla="*/ 1886615 h 3730846"/>
                <a:gd name="connsiteX3-27" fmla="*/ 2365124 w 4701924"/>
                <a:gd name="connsiteY3-28" fmla="*/ 3550315 h 3730846"/>
                <a:gd name="connsiteX4-29" fmla="*/ 28324 w 4701924"/>
                <a:gd name="connsiteY4-30" fmla="*/ 1886615 h 3730846"/>
                <a:gd name="connsiteX0-31" fmla="*/ 158906 w 4832506"/>
                <a:gd name="connsiteY0-32" fmla="*/ 1836219 h 3634550"/>
                <a:gd name="connsiteX1-33" fmla="*/ 2495706 w 4832506"/>
                <a:gd name="connsiteY1-34" fmla="*/ 172519 h 3634550"/>
                <a:gd name="connsiteX2-35" fmla="*/ 4832506 w 4832506"/>
                <a:gd name="connsiteY2-36" fmla="*/ 1836219 h 3634550"/>
                <a:gd name="connsiteX3-37" fmla="*/ 2495706 w 4832506"/>
                <a:gd name="connsiteY3-38" fmla="*/ 3499919 h 3634550"/>
                <a:gd name="connsiteX4-39" fmla="*/ 158906 w 4832506"/>
                <a:gd name="connsiteY4-40" fmla="*/ 1836219 h 3634550"/>
                <a:gd name="connsiteX0-41" fmla="*/ 158906 w 4832506"/>
                <a:gd name="connsiteY0-42" fmla="*/ 1836219 h 3518806"/>
                <a:gd name="connsiteX1-43" fmla="*/ 2495706 w 4832506"/>
                <a:gd name="connsiteY1-44" fmla="*/ 172519 h 3518806"/>
                <a:gd name="connsiteX2-45" fmla="*/ 4832506 w 4832506"/>
                <a:gd name="connsiteY2-46" fmla="*/ 1836219 h 3518806"/>
                <a:gd name="connsiteX3-47" fmla="*/ 2495706 w 4832506"/>
                <a:gd name="connsiteY3-48" fmla="*/ 3499919 h 3518806"/>
                <a:gd name="connsiteX4-49" fmla="*/ 158906 w 4832506"/>
                <a:gd name="connsiteY4-50" fmla="*/ 1836219 h 3518806"/>
                <a:gd name="connsiteX0-51" fmla="*/ 210587 w 4884187"/>
                <a:gd name="connsiteY0-52" fmla="*/ 1663700 h 3346287"/>
                <a:gd name="connsiteX1-53" fmla="*/ 2547387 w 4884187"/>
                <a:gd name="connsiteY1-54" fmla="*/ 0 h 3346287"/>
                <a:gd name="connsiteX2-55" fmla="*/ 4884187 w 4884187"/>
                <a:gd name="connsiteY2-56" fmla="*/ 1663700 h 3346287"/>
                <a:gd name="connsiteX3-57" fmla="*/ 2547387 w 4884187"/>
                <a:gd name="connsiteY3-58" fmla="*/ 3327400 h 3346287"/>
                <a:gd name="connsiteX4-59" fmla="*/ 210587 w 4884187"/>
                <a:gd name="connsiteY4-60" fmla="*/ 1663700 h 3346287"/>
                <a:gd name="connsiteX0-61" fmla="*/ 221338 w 4894938"/>
                <a:gd name="connsiteY0-62" fmla="*/ 1776220 h 3458807"/>
                <a:gd name="connsiteX1-63" fmla="*/ 2558138 w 4894938"/>
                <a:gd name="connsiteY1-64" fmla="*/ 112520 h 3458807"/>
                <a:gd name="connsiteX2-65" fmla="*/ 4894938 w 4894938"/>
                <a:gd name="connsiteY2-66" fmla="*/ 1776220 h 3458807"/>
                <a:gd name="connsiteX3-67" fmla="*/ 2558138 w 4894938"/>
                <a:gd name="connsiteY3-68" fmla="*/ 3439920 h 3458807"/>
                <a:gd name="connsiteX4-69" fmla="*/ 221338 w 4894938"/>
                <a:gd name="connsiteY4-70" fmla="*/ 1776220 h 3458807"/>
                <a:gd name="connsiteX0-71" fmla="*/ 207530 w 4881130"/>
                <a:gd name="connsiteY0-72" fmla="*/ 1717704 h 3400291"/>
                <a:gd name="connsiteX1-73" fmla="*/ 2544330 w 4881130"/>
                <a:gd name="connsiteY1-74" fmla="*/ 54004 h 3400291"/>
                <a:gd name="connsiteX2-75" fmla="*/ 4881130 w 4881130"/>
                <a:gd name="connsiteY2-76" fmla="*/ 1717704 h 3400291"/>
                <a:gd name="connsiteX3-77" fmla="*/ 2544330 w 4881130"/>
                <a:gd name="connsiteY3-78" fmla="*/ 3381404 h 3400291"/>
                <a:gd name="connsiteX4-79" fmla="*/ 207530 w 4881130"/>
                <a:gd name="connsiteY4-80" fmla="*/ 1717704 h 3400291"/>
                <a:gd name="connsiteX0-81" fmla="*/ 207530 w 4881130"/>
                <a:gd name="connsiteY0-82" fmla="*/ 1717704 h 3540692"/>
                <a:gd name="connsiteX1-83" fmla="*/ 2544330 w 4881130"/>
                <a:gd name="connsiteY1-84" fmla="*/ 54004 h 3540692"/>
                <a:gd name="connsiteX2-85" fmla="*/ 4881130 w 4881130"/>
                <a:gd name="connsiteY2-86" fmla="*/ 1717704 h 3540692"/>
                <a:gd name="connsiteX3-87" fmla="*/ 2544330 w 4881130"/>
                <a:gd name="connsiteY3-88" fmla="*/ 3381404 h 3540692"/>
                <a:gd name="connsiteX4-89" fmla="*/ 207530 w 4881130"/>
                <a:gd name="connsiteY4-90" fmla="*/ 1717704 h 3540692"/>
                <a:gd name="connsiteX0-91" fmla="*/ 207530 w 4881130"/>
                <a:gd name="connsiteY0-92" fmla="*/ 1717704 h 3540692"/>
                <a:gd name="connsiteX1-93" fmla="*/ 2544330 w 4881130"/>
                <a:gd name="connsiteY1-94" fmla="*/ 54004 h 3540692"/>
                <a:gd name="connsiteX2-95" fmla="*/ 4881130 w 4881130"/>
                <a:gd name="connsiteY2-96" fmla="*/ 1717704 h 3540692"/>
                <a:gd name="connsiteX3-97" fmla="*/ 2544330 w 4881130"/>
                <a:gd name="connsiteY3-98" fmla="*/ 3381404 h 3540692"/>
                <a:gd name="connsiteX4-99" fmla="*/ 207530 w 4881130"/>
                <a:gd name="connsiteY4-100" fmla="*/ 1717704 h 3540692"/>
                <a:gd name="connsiteX0-101" fmla="*/ 207530 w 4881130"/>
                <a:gd name="connsiteY0-102" fmla="*/ 1717704 h 3418141"/>
                <a:gd name="connsiteX1-103" fmla="*/ 2544330 w 4881130"/>
                <a:gd name="connsiteY1-104" fmla="*/ 54004 h 3418141"/>
                <a:gd name="connsiteX2-105" fmla="*/ 4881130 w 4881130"/>
                <a:gd name="connsiteY2-106" fmla="*/ 1717704 h 3418141"/>
                <a:gd name="connsiteX3-107" fmla="*/ 2544330 w 4881130"/>
                <a:gd name="connsiteY3-108" fmla="*/ 3381404 h 3418141"/>
                <a:gd name="connsiteX4-109" fmla="*/ 207530 w 4881130"/>
                <a:gd name="connsiteY4-110" fmla="*/ 1717704 h 3418141"/>
                <a:gd name="connsiteX0-111" fmla="*/ 207530 w 4881130"/>
                <a:gd name="connsiteY0-112" fmla="*/ 1717704 h 3530056"/>
                <a:gd name="connsiteX1-113" fmla="*/ 2544330 w 4881130"/>
                <a:gd name="connsiteY1-114" fmla="*/ 54004 h 3530056"/>
                <a:gd name="connsiteX2-115" fmla="*/ 4881130 w 4881130"/>
                <a:gd name="connsiteY2-116" fmla="*/ 1717704 h 3530056"/>
                <a:gd name="connsiteX3-117" fmla="*/ 2544330 w 4881130"/>
                <a:gd name="connsiteY3-118" fmla="*/ 3381404 h 3530056"/>
                <a:gd name="connsiteX4-119" fmla="*/ 207530 w 4881130"/>
                <a:gd name="connsiteY4-120" fmla="*/ 1717704 h 3530056"/>
                <a:gd name="connsiteX0-121" fmla="*/ 106934 w 4780534"/>
                <a:gd name="connsiteY0-122" fmla="*/ 1708415 h 3520767"/>
                <a:gd name="connsiteX1-123" fmla="*/ 2443734 w 4780534"/>
                <a:gd name="connsiteY1-124" fmla="*/ 44715 h 3520767"/>
                <a:gd name="connsiteX2-125" fmla="*/ 4780534 w 4780534"/>
                <a:gd name="connsiteY2-126" fmla="*/ 1708415 h 3520767"/>
                <a:gd name="connsiteX3-127" fmla="*/ 2443734 w 4780534"/>
                <a:gd name="connsiteY3-128" fmla="*/ 3372115 h 3520767"/>
                <a:gd name="connsiteX4-129" fmla="*/ 106934 w 4780534"/>
                <a:gd name="connsiteY4-130" fmla="*/ 1708415 h 3520767"/>
                <a:gd name="connsiteX0-131" fmla="*/ 110141 w 4783741"/>
                <a:gd name="connsiteY0-132" fmla="*/ 1708415 h 3385346"/>
                <a:gd name="connsiteX1-133" fmla="*/ 2446941 w 4783741"/>
                <a:gd name="connsiteY1-134" fmla="*/ 44715 h 3385346"/>
                <a:gd name="connsiteX2-135" fmla="*/ 4783741 w 4783741"/>
                <a:gd name="connsiteY2-136" fmla="*/ 1708415 h 3385346"/>
                <a:gd name="connsiteX3-137" fmla="*/ 2446941 w 4783741"/>
                <a:gd name="connsiteY3-138" fmla="*/ 3372115 h 3385346"/>
                <a:gd name="connsiteX4-139" fmla="*/ 110141 w 4783741"/>
                <a:gd name="connsiteY4-140" fmla="*/ 1708415 h 3385346"/>
                <a:gd name="connsiteX0-141" fmla="*/ 110141 w 4783741"/>
                <a:gd name="connsiteY0-142" fmla="*/ 1708415 h 3395223"/>
                <a:gd name="connsiteX1-143" fmla="*/ 2446941 w 4783741"/>
                <a:gd name="connsiteY1-144" fmla="*/ 44715 h 3395223"/>
                <a:gd name="connsiteX2-145" fmla="*/ 4783741 w 4783741"/>
                <a:gd name="connsiteY2-146" fmla="*/ 1708415 h 3395223"/>
                <a:gd name="connsiteX3-147" fmla="*/ 2446941 w 4783741"/>
                <a:gd name="connsiteY3-148" fmla="*/ 3372115 h 3395223"/>
                <a:gd name="connsiteX4-149" fmla="*/ 110141 w 4783741"/>
                <a:gd name="connsiteY4-150" fmla="*/ 1708415 h 3395223"/>
                <a:gd name="connsiteX0-151" fmla="*/ 110141 w 4793067"/>
                <a:gd name="connsiteY0-152" fmla="*/ 1708415 h 3395223"/>
                <a:gd name="connsiteX1-153" fmla="*/ 2446941 w 4793067"/>
                <a:gd name="connsiteY1-154" fmla="*/ 44715 h 3395223"/>
                <a:gd name="connsiteX2-155" fmla="*/ 4783741 w 4793067"/>
                <a:gd name="connsiteY2-156" fmla="*/ 1708415 h 3395223"/>
                <a:gd name="connsiteX3-157" fmla="*/ 2446941 w 4793067"/>
                <a:gd name="connsiteY3-158" fmla="*/ 3372115 h 3395223"/>
                <a:gd name="connsiteX4-159" fmla="*/ 110141 w 4793067"/>
                <a:gd name="connsiteY4-160" fmla="*/ 1708415 h 3395223"/>
                <a:gd name="connsiteX0-161" fmla="*/ 110141 w 4793067"/>
                <a:gd name="connsiteY0-162" fmla="*/ 1708415 h 3401701"/>
                <a:gd name="connsiteX1-163" fmla="*/ 2446941 w 4793067"/>
                <a:gd name="connsiteY1-164" fmla="*/ 44715 h 3401701"/>
                <a:gd name="connsiteX2-165" fmla="*/ 4783741 w 4793067"/>
                <a:gd name="connsiteY2-166" fmla="*/ 1708415 h 3401701"/>
                <a:gd name="connsiteX3-167" fmla="*/ 2446941 w 4793067"/>
                <a:gd name="connsiteY3-168" fmla="*/ 3372115 h 3401701"/>
                <a:gd name="connsiteX4-169" fmla="*/ 110141 w 4793067"/>
                <a:gd name="connsiteY4-170" fmla="*/ 1708415 h 34017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793067" h="3401701">
                  <a:moveTo>
                    <a:pt x="110141" y="1708415"/>
                  </a:moveTo>
                  <a:cubicBezTo>
                    <a:pt x="737947" y="779914"/>
                    <a:pt x="810620" y="-225596"/>
                    <a:pt x="2446941" y="44715"/>
                  </a:cubicBezTo>
                  <a:cubicBezTo>
                    <a:pt x="4083262" y="315026"/>
                    <a:pt x="4890227" y="817009"/>
                    <a:pt x="4783741" y="1708415"/>
                  </a:cubicBezTo>
                  <a:cubicBezTo>
                    <a:pt x="4567657" y="2999350"/>
                    <a:pt x="3183080" y="3539348"/>
                    <a:pt x="2446941" y="3372115"/>
                  </a:cubicBezTo>
                  <a:cubicBezTo>
                    <a:pt x="1710802" y="3204882"/>
                    <a:pt x="-517665" y="2636916"/>
                    <a:pt x="110141" y="1708415"/>
                  </a:cubicBezTo>
                  <a:close/>
                </a:path>
              </a:pathLst>
            </a:custGeom>
            <a:solidFill>
              <a:srgbClr val="FFB407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2"/>
            <p:cNvSpPr/>
            <p:nvPr/>
          </p:nvSpPr>
          <p:spPr>
            <a:xfrm>
              <a:off x="621" y="3039"/>
              <a:ext cx="7099" cy="5202"/>
            </a:xfrm>
            <a:custGeom>
              <a:avLst/>
              <a:gdLst>
                <a:gd name="connsiteX0" fmla="*/ 0 w 4673600"/>
                <a:gd name="connsiteY0" fmla="*/ 1663700 h 3327400"/>
                <a:gd name="connsiteX1" fmla="*/ 2336800 w 4673600"/>
                <a:gd name="connsiteY1" fmla="*/ 0 h 3327400"/>
                <a:gd name="connsiteX2" fmla="*/ 4673600 w 4673600"/>
                <a:gd name="connsiteY2" fmla="*/ 1663700 h 3327400"/>
                <a:gd name="connsiteX3" fmla="*/ 2336800 w 4673600"/>
                <a:gd name="connsiteY3" fmla="*/ 3327400 h 3327400"/>
                <a:gd name="connsiteX4" fmla="*/ 0 w 4673600"/>
                <a:gd name="connsiteY4" fmla="*/ 1663700 h 3327400"/>
                <a:gd name="connsiteX0-1" fmla="*/ 0 w 4673600"/>
                <a:gd name="connsiteY0-2" fmla="*/ 1663700 h 3444588"/>
                <a:gd name="connsiteX1-3" fmla="*/ 2336800 w 4673600"/>
                <a:gd name="connsiteY1-4" fmla="*/ 0 h 3444588"/>
                <a:gd name="connsiteX2-5" fmla="*/ 4673600 w 4673600"/>
                <a:gd name="connsiteY2-6" fmla="*/ 1663700 h 3444588"/>
                <a:gd name="connsiteX3-7" fmla="*/ 2336800 w 4673600"/>
                <a:gd name="connsiteY3-8" fmla="*/ 3327400 h 3444588"/>
                <a:gd name="connsiteX4-9" fmla="*/ 0 w 4673600"/>
                <a:gd name="connsiteY4-10" fmla="*/ 1663700 h 3444588"/>
                <a:gd name="connsiteX0-11" fmla="*/ 34803 w 4708403"/>
                <a:gd name="connsiteY0-12" fmla="*/ 1663700 h 3507931"/>
                <a:gd name="connsiteX1-13" fmla="*/ 2371603 w 4708403"/>
                <a:gd name="connsiteY1-14" fmla="*/ 0 h 3507931"/>
                <a:gd name="connsiteX2-15" fmla="*/ 4708403 w 4708403"/>
                <a:gd name="connsiteY2-16" fmla="*/ 1663700 h 3507931"/>
                <a:gd name="connsiteX3-17" fmla="*/ 2371603 w 4708403"/>
                <a:gd name="connsiteY3-18" fmla="*/ 3327400 h 3507931"/>
                <a:gd name="connsiteX4-19" fmla="*/ 34803 w 4708403"/>
                <a:gd name="connsiteY4-20" fmla="*/ 1663700 h 3507931"/>
                <a:gd name="connsiteX0-21" fmla="*/ 28324 w 4701924"/>
                <a:gd name="connsiteY0-22" fmla="*/ 1886615 h 3730846"/>
                <a:gd name="connsiteX1-23" fmla="*/ 2365124 w 4701924"/>
                <a:gd name="connsiteY1-24" fmla="*/ 222915 h 3730846"/>
                <a:gd name="connsiteX2-25" fmla="*/ 4701924 w 4701924"/>
                <a:gd name="connsiteY2-26" fmla="*/ 1886615 h 3730846"/>
                <a:gd name="connsiteX3-27" fmla="*/ 2365124 w 4701924"/>
                <a:gd name="connsiteY3-28" fmla="*/ 3550315 h 3730846"/>
                <a:gd name="connsiteX4-29" fmla="*/ 28324 w 4701924"/>
                <a:gd name="connsiteY4-30" fmla="*/ 1886615 h 3730846"/>
                <a:gd name="connsiteX0-31" fmla="*/ 158906 w 4832506"/>
                <a:gd name="connsiteY0-32" fmla="*/ 1836219 h 3634550"/>
                <a:gd name="connsiteX1-33" fmla="*/ 2495706 w 4832506"/>
                <a:gd name="connsiteY1-34" fmla="*/ 172519 h 3634550"/>
                <a:gd name="connsiteX2-35" fmla="*/ 4832506 w 4832506"/>
                <a:gd name="connsiteY2-36" fmla="*/ 1836219 h 3634550"/>
                <a:gd name="connsiteX3-37" fmla="*/ 2495706 w 4832506"/>
                <a:gd name="connsiteY3-38" fmla="*/ 3499919 h 3634550"/>
                <a:gd name="connsiteX4-39" fmla="*/ 158906 w 4832506"/>
                <a:gd name="connsiteY4-40" fmla="*/ 1836219 h 3634550"/>
                <a:gd name="connsiteX0-41" fmla="*/ 158906 w 4832506"/>
                <a:gd name="connsiteY0-42" fmla="*/ 1836219 h 3518806"/>
                <a:gd name="connsiteX1-43" fmla="*/ 2495706 w 4832506"/>
                <a:gd name="connsiteY1-44" fmla="*/ 172519 h 3518806"/>
                <a:gd name="connsiteX2-45" fmla="*/ 4832506 w 4832506"/>
                <a:gd name="connsiteY2-46" fmla="*/ 1836219 h 3518806"/>
                <a:gd name="connsiteX3-47" fmla="*/ 2495706 w 4832506"/>
                <a:gd name="connsiteY3-48" fmla="*/ 3499919 h 3518806"/>
                <a:gd name="connsiteX4-49" fmla="*/ 158906 w 4832506"/>
                <a:gd name="connsiteY4-50" fmla="*/ 1836219 h 3518806"/>
                <a:gd name="connsiteX0-51" fmla="*/ 210587 w 4884187"/>
                <a:gd name="connsiteY0-52" fmla="*/ 1663700 h 3346287"/>
                <a:gd name="connsiteX1-53" fmla="*/ 2547387 w 4884187"/>
                <a:gd name="connsiteY1-54" fmla="*/ 0 h 3346287"/>
                <a:gd name="connsiteX2-55" fmla="*/ 4884187 w 4884187"/>
                <a:gd name="connsiteY2-56" fmla="*/ 1663700 h 3346287"/>
                <a:gd name="connsiteX3-57" fmla="*/ 2547387 w 4884187"/>
                <a:gd name="connsiteY3-58" fmla="*/ 3327400 h 3346287"/>
                <a:gd name="connsiteX4-59" fmla="*/ 210587 w 4884187"/>
                <a:gd name="connsiteY4-60" fmla="*/ 1663700 h 3346287"/>
                <a:gd name="connsiteX0-61" fmla="*/ 221338 w 4894938"/>
                <a:gd name="connsiteY0-62" fmla="*/ 1776220 h 3458807"/>
                <a:gd name="connsiteX1-63" fmla="*/ 2558138 w 4894938"/>
                <a:gd name="connsiteY1-64" fmla="*/ 112520 h 3458807"/>
                <a:gd name="connsiteX2-65" fmla="*/ 4894938 w 4894938"/>
                <a:gd name="connsiteY2-66" fmla="*/ 1776220 h 3458807"/>
                <a:gd name="connsiteX3-67" fmla="*/ 2558138 w 4894938"/>
                <a:gd name="connsiteY3-68" fmla="*/ 3439920 h 3458807"/>
                <a:gd name="connsiteX4-69" fmla="*/ 221338 w 4894938"/>
                <a:gd name="connsiteY4-70" fmla="*/ 1776220 h 3458807"/>
                <a:gd name="connsiteX0-71" fmla="*/ 207530 w 4881130"/>
                <a:gd name="connsiteY0-72" fmla="*/ 1717704 h 3400291"/>
                <a:gd name="connsiteX1-73" fmla="*/ 2544330 w 4881130"/>
                <a:gd name="connsiteY1-74" fmla="*/ 54004 h 3400291"/>
                <a:gd name="connsiteX2-75" fmla="*/ 4881130 w 4881130"/>
                <a:gd name="connsiteY2-76" fmla="*/ 1717704 h 3400291"/>
                <a:gd name="connsiteX3-77" fmla="*/ 2544330 w 4881130"/>
                <a:gd name="connsiteY3-78" fmla="*/ 3381404 h 3400291"/>
                <a:gd name="connsiteX4-79" fmla="*/ 207530 w 4881130"/>
                <a:gd name="connsiteY4-80" fmla="*/ 1717704 h 3400291"/>
                <a:gd name="connsiteX0-81" fmla="*/ 207530 w 4881130"/>
                <a:gd name="connsiteY0-82" fmla="*/ 1717704 h 3540692"/>
                <a:gd name="connsiteX1-83" fmla="*/ 2544330 w 4881130"/>
                <a:gd name="connsiteY1-84" fmla="*/ 54004 h 3540692"/>
                <a:gd name="connsiteX2-85" fmla="*/ 4881130 w 4881130"/>
                <a:gd name="connsiteY2-86" fmla="*/ 1717704 h 3540692"/>
                <a:gd name="connsiteX3-87" fmla="*/ 2544330 w 4881130"/>
                <a:gd name="connsiteY3-88" fmla="*/ 3381404 h 3540692"/>
                <a:gd name="connsiteX4-89" fmla="*/ 207530 w 4881130"/>
                <a:gd name="connsiteY4-90" fmla="*/ 1717704 h 3540692"/>
                <a:gd name="connsiteX0-91" fmla="*/ 207530 w 4881130"/>
                <a:gd name="connsiteY0-92" fmla="*/ 1717704 h 3540692"/>
                <a:gd name="connsiteX1-93" fmla="*/ 2544330 w 4881130"/>
                <a:gd name="connsiteY1-94" fmla="*/ 54004 h 3540692"/>
                <a:gd name="connsiteX2-95" fmla="*/ 4881130 w 4881130"/>
                <a:gd name="connsiteY2-96" fmla="*/ 1717704 h 3540692"/>
                <a:gd name="connsiteX3-97" fmla="*/ 2544330 w 4881130"/>
                <a:gd name="connsiteY3-98" fmla="*/ 3381404 h 3540692"/>
                <a:gd name="connsiteX4-99" fmla="*/ 207530 w 4881130"/>
                <a:gd name="connsiteY4-100" fmla="*/ 1717704 h 3540692"/>
                <a:gd name="connsiteX0-101" fmla="*/ 207530 w 4881130"/>
                <a:gd name="connsiteY0-102" fmla="*/ 1717704 h 3418141"/>
                <a:gd name="connsiteX1-103" fmla="*/ 2544330 w 4881130"/>
                <a:gd name="connsiteY1-104" fmla="*/ 54004 h 3418141"/>
                <a:gd name="connsiteX2-105" fmla="*/ 4881130 w 4881130"/>
                <a:gd name="connsiteY2-106" fmla="*/ 1717704 h 3418141"/>
                <a:gd name="connsiteX3-107" fmla="*/ 2544330 w 4881130"/>
                <a:gd name="connsiteY3-108" fmla="*/ 3381404 h 3418141"/>
                <a:gd name="connsiteX4-109" fmla="*/ 207530 w 4881130"/>
                <a:gd name="connsiteY4-110" fmla="*/ 1717704 h 3418141"/>
                <a:gd name="connsiteX0-111" fmla="*/ 207530 w 4881130"/>
                <a:gd name="connsiteY0-112" fmla="*/ 1717704 h 3530056"/>
                <a:gd name="connsiteX1-113" fmla="*/ 2544330 w 4881130"/>
                <a:gd name="connsiteY1-114" fmla="*/ 54004 h 3530056"/>
                <a:gd name="connsiteX2-115" fmla="*/ 4881130 w 4881130"/>
                <a:gd name="connsiteY2-116" fmla="*/ 1717704 h 3530056"/>
                <a:gd name="connsiteX3-117" fmla="*/ 2544330 w 4881130"/>
                <a:gd name="connsiteY3-118" fmla="*/ 3381404 h 3530056"/>
                <a:gd name="connsiteX4-119" fmla="*/ 207530 w 4881130"/>
                <a:gd name="connsiteY4-120" fmla="*/ 1717704 h 3530056"/>
                <a:gd name="connsiteX0-121" fmla="*/ 106934 w 4780534"/>
                <a:gd name="connsiteY0-122" fmla="*/ 1708415 h 3520767"/>
                <a:gd name="connsiteX1-123" fmla="*/ 2443734 w 4780534"/>
                <a:gd name="connsiteY1-124" fmla="*/ 44715 h 3520767"/>
                <a:gd name="connsiteX2-125" fmla="*/ 4780534 w 4780534"/>
                <a:gd name="connsiteY2-126" fmla="*/ 1708415 h 3520767"/>
                <a:gd name="connsiteX3-127" fmla="*/ 2443734 w 4780534"/>
                <a:gd name="connsiteY3-128" fmla="*/ 3372115 h 3520767"/>
                <a:gd name="connsiteX4-129" fmla="*/ 106934 w 4780534"/>
                <a:gd name="connsiteY4-130" fmla="*/ 1708415 h 3520767"/>
                <a:gd name="connsiteX0-131" fmla="*/ 110141 w 4783741"/>
                <a:gd name="connsiteY0-132" fmla="*/ 1708415 h 3385346"/>
                <a:gd name="connsiteX1-133" fmla="*/ 2446941 w 4783741"/>
                <a:gd name="connsiteY1-134" fmla="*/ 44715 h 3385346"/>
                <a:gd name="connsiteX2-135" fmla="*/ 4783741 w 4783741"/>
                <a:gd name="connsiteY2-136" fmla="*/ 1708415 h 3385346"/>
                <a:gd name="connsiteX3-137" fmla="*/ 2446941 w 4783741"/>
                <a:gd name="connsiteY3-138" fmla="*/ 3372115 h 3385346"/>
                <a:gd name="connsiteX4-139" fmla="*/ 110141 w 4783741"/>
                <a:gd name="connsiteY4-140" fmla="*/ 1708415 h 3385346"/>
                <a:gd name="connsiteX0-141" fmla="*/ 110141 w 4783741"/>
                <a:gd name="connsiteY0-142" fmla="*/ 1708415 h 3395223"/>
                <a:gd name="connsiteX1-143" fmla="*/ 2446941 w 4783741"/>
                <a:gd name="connsiteY1-144" fmla="*/ 44715 h 3395223"/>
                <a:gd name="connsiteX2-145" fmla="*/ 4783741 w 4783741"/>
                <a:gd name="connsiteY2-146" fmla="*/ 1708415 h 3395223"/>
                <a:gd name="connsiteX3-147" fmla="*/ 2446941 w 4783741"/>
                <a:gd name="connsiteY3-148" fmla="*/ 3372115 h 3395223"/>
                <a:gd name="connsiteX4-149" fmla="*/ 110141 w 4783741"/>
                <a:gd name="connsiteY4-150" fmla="*/ 1708415 h 3395223"/>
                <a:gd name="connsiteX0-151" fmla="*/ 110141 w 4793067"/>
                <a:gd name="connsiteY0-152" fmla="*/ 1708415 h 3395223"/>
                <a:gd name="connsiteX1-153" fmla="*/ 2446941 w 4793067"/>
                <a:gd name="connsiteY1-154" fmla="*/ 44715 h 3395223"/>
                <a:gd name="connsiteX2-155" fmla="*/ 4783741 w 4793067"/>
                <a:gd name="connsiteY2-156" fmla="*/ 1708415 h 3395223"/>
                <a:gd name="connsiteX3-157" fmla="*/ 2446941 w 4793067"/>
                <a:gd name="connsiteY3-158" fmla="*/ 3372115 h 3395223"/>
                <a:gd name="connsiteX4-159" fmla="*/ 110141 w 4793067"/>
                <a:gd name="connsiteY4-160" fmla="*/ 1708415 h 3395223"/>
                <a:gd name="connsiteX0-161" fmla="*/ 110141 w 4793067"/>
                <a:gd name="connsiteY0-162" fmla="*/ 1708415 h 3401701"/>
                <a:gd name="connsiteX1-163" fmla="*/ 2446941 w 4793067"/>
                <a:gd name="connsiteY1-164" fmla="*/ 44715 h 3401701"/>
                <a:gd name="connsiteX2-165" fmla="*/ 4783741 w 4793067"/>
                <a:gd name="connsiteY2-166" fmla="*/ 1708415 h 3401701"/>
                <a:gd name="connsiteX3-167" fmla="*/ 2446941 w 4793067"/>
                <a:gd name="connsiteY3-168" fmla="*/ 3372115 h 3401701"/>
                <a:gd name="connsiteX4-169" fmla="*/ 110141 w 4793067"/>
                <a:gd name="connsiteY4-170" fmla="*/ 1708415 h 34017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793067" h="3401701">
                  <a:moveTo>
                    <a:pt x="110141" y="1708415"/>
                  </a:moveTo>
                  <a:cubicBezTo>
                    <a:pt x="737947" y="779914"/>
                    <a:pt x="810620" y="-225596"/>
                    <a:pt x="2446941" y="44715"/>
                  </a:cubicBezTo>
                  <a:cubicBezTo>
                    <a:pt x="4083262" y="315026"/>
                    <a:pt x="4890227" y="817009"/>
                    <a:pt x="4783741" y="1708415"/>
                  </a:cubicBezTo>
                  <a:cubicBezTo>
                    <a:pt x="4567657" y="2999350"/>
                    <a:pt x="3183080" y="3539348"/>
                    <a:pt x="2446941" y="3372115"/>
                  </a:cubicBezTo>
                  <a:cubicBezTo>
                    <a:pt x="1710802" y="3204882"/>
                    <a:pt x="-517665" y="2636916"/>
                    <a:pt x="110141" y="1708415"/>
                  </a:cubicBezTo>
                  <a:close/>
                </a:path>
              </a:pathLst>
            </a:custGeom>
            <a:blipFill dpi="0" rotWithShape="1">
              <a:blip r:embed="rId1">
                <a:alphaModFix amt="76000"/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550007" y="4309924"/>
            <a:ext cx="2664000" cy="737235"/>
          </a:xfrm>
          <a:prstGeom prst="rect">
            <a:avLst/>
          </a:prstGeom>
        </p:spPr>
        <p:txBody>
          <a:bodyPr wrap="square" lIns="0" rIns="72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easyX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库输出游戏界面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产生俄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罗斯方块、分数可视化等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50007" y="1879614"/>
            <a:ext cx="2664000" cy="180000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1425476" y="3923388"/>
            <a:ext cx="913070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界面输出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342640" y="4309745"/>
            <a:ext cx="2693670" cy="1383665"/>
          </a:xfrm>
          <a:prstGeom prst="rect">
            <a:avLst/>
          </a:prstGeom>
        </p:spPr>
        <p:txBody>
          <a:bodyPr wrap="square" lIns="0" rIns="72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"←/A"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左移一格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→/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右移一格；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↑/W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旋转方块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↓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方块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下移；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空格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暂停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程序根据相应的键盘输入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357578" y="1879614"/>
            <a:ext cx="2664000" cy="1800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4027859" y="3923388"/>
            <a:ext cx="1323439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键盘读入操作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165149" y="4309924"/>
            <a:ext cx="2664000" cy="1383665"/>
          </a:xfrm>
          <a:prstGeom prst="rect">
            <a:avLst/>
          </a:prstGeom>
        </p:spPr>
        <p:txBody>
          <a:bodyPr wrap="square" lIns="0" rIns="72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完整的横条消失，并且记录分数；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每消一行增加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1-10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分中随机分，每满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个等级，方块掉落速度会随着等级升高而加快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165149" y="1879614"/>
            <a:ext cx="2664000" cy="1800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6435429" y="3923388"/>
            <a:ext cx="2123440" cy="33718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分数、等级、速度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更新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8972721" y="4309924"/>
            <a:ext cx="2664000" cy="737235"/>
          </a:xfrm>
          <a:prstGeom prst="rect">
            <a:avLst/>
          </a:prstGeom>
        </p:spPr>
        <p:txBody>
          <a:bodyPr wrap="square" lIns="0" rIns="72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在游戏框的右上方实现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提示框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提示玩家下一方块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类型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972721" y="1879614"/>
            <a:ext cx="2664000" cy="18000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9649401" y="3923388"/>
            <a:ext cx="1310640" cy="33718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提示下一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方块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94446" y="0"/>
            <a:ext cx="5182389" cy="994611"/>
            <a:chOff x="394446" y="0"/>
            <a:chExt cx="5182389" cy="994611"/>
          </a:xfrm>
        </p:grpSpPr>
        <p:sp>
          <p:nvSpPr>
            <p:cNvPr id="22" name="文本框 21"/>
            <p:cNvSpPr txBox="1"/>
            <p:nvPr/>
          </p:nvSpPr>
          <p:spPr>
            <a:xfrm>
              <a:off x="1220641" y="165104"/>
              <a:ext cx="1620957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项目成果</a:t>
              </a:r>
              <a:endParaRPr lang="zh-CN" altLang="en-US" sz="28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TextBox 48"/>
              <p:cNvSpPr txBox="1"/>
              <p:nvPr/>
            </p:nvSpPr>
            <p:spPr>
              <a:xfrm>
                <a:off x="514366" y="97195"/>
                <a:ext cx="666734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1</a:t>
                </a:r>
                <a:endParaRPr lang="zh-CN" altLang="en-US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 animBg="1"/>
      <p:bldP spid="70" grpId="0"/>
      <p:bldP spid="72" grpId="0"/>
      <p:bldP spid="73" grpId="0" animBg="1"/>
      <p:bldP spid="74" grpId="0"/>
      <p:bldP spid="76" grpId="0"/>
      <p:bldP spid="77" grpId="0" animBg="1"/>
      <p:bldP spid="78" grpId="0"/>
      <p:bldP spid="80" grpId="0"/>
      <p:bldP spid="81" grpId="0" animBg="1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819913" y="3720573"/>
            <a:ext cx="6264967" cy="975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auto">
              <a:lnSpc>
                <a:spcPct val="130000"/>
              </a:lnSpc>
              <a:defRPr/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结果展示</a:t>
            </a:r>
            <a:endParaRPr lang="zh-CN" altLang="en-US" sz="5400" b="1" dirty="0">
              <a:solidFill>
                <a:srgbClr val="554B4F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4" y="18289"/>
            <a:ext cx="12182645" cy="289636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/>
          <p:cNvSpPr txBox="1"/>
          <p:nvPr/>
        </p:nvSpPr>
        <p:spPr>
          <a:xfrm>
            <a:off x="1179690" y="3095904"/>
            <a:ext cx="1845739" cy="230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2</a:t>
            </a:r>
            <a:endParaRPr lang="en-US" altLang="zh-CN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868618" y="5326833"/>
            <a:ext cx="6883121" cy="0"/>
          </a:xfrm>
          <a:prstGeom prst="line">
            <a:avLst/>
          </a:prstGeom>
          <a:ln>
            <a:solidFill>
              <a:srgbClr val="596784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bldLvl="0" animBg="1"/>
      <p:bldP spid="14" grpId="0" bldLvl="0" animBg="1"/>
      <p:bldP spid="16" grpId="0"/>
      <p:bldP spid="17" grpId="0" bldLvl="0" animBg="1"/>
      <p:bldP spid="18" grpId="0" bldLvl="0" animBg="1"/>
      <p:bldP spid="1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0410" y="1045210"/>
            <a:ext cx="10710545" cy="558863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94446" y="0"/>
            <a:ext cx="5182389" cy="994611"/>
            <a:chOff x="394446" y="0"/>
            <a:chExt cx="5182389" cy="994611"/>
          </a:xfrm>
        </p:grpSpPr>
        <p:sp>
          <p:nvSpPr>
            <p:cNvPr id="27" name="文本框 26"/>
            <p:cNvSpPr txBox="1"/>
            <p:nvPr/>
          </p:nvSpPr>
          <p:spPr>
            <a:xfrm>
              <a:off x="1220641" y="165104"/>
              <a:ext cx="2316480" cy="650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原始输出</a:t>
              </a: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界面</a:t>
              </a:r>
              <a:endParaRPr lang="zh-CN" altLang="en-US" sz="28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35631" y="669963"/>
              <a:ext cx="4341204" cy="2728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1" name="TextBox 48"/>
              <p:cNvSpPr txBox="1"/>
              <p:nvPr/>
            </p:nvSpPr>
            <p:spPr>
              <a:xfrm>
                <a:off x="514366" y="97195"/>
                <a:ext cx="666734" cy="800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2</a:t>
                </a:r>
                <a:endParaRPr lang="en-US" altLang="zh-CN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tal_20220610_21463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35725" y="563152"/>
            <a:ext cx="10920549" cy="6142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819913" y="3720573"/>
            <a:ext cx="6264967" cy="975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auto">
              <a:lnSpc>
                <a:spcPct val="130000"/>
              </a:lnSpc>
              <a:defRPr/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程序展示</a:t>
            </a:r>
            <a:endParaRPr lang="zh-CN" altLang="en-US" sz="5400" b="1" dirty="0">
              <a:solidFill>
                <a:srgbClr val="554B4F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4" y="18289"/>
            <a:ext cx="12182645" cy="289636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/>
          <p:cNvSpPr txBox="1"/>
          <p:nvPr/>
        </p:nvSpPr>
        <p:spPr>
          <a:xfrm>
            <a:off x="1179690" y="3095904"/>
            <a:ext cx="1845739" cy="230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3</a:t>
            </a:r>
            <a:endParaRPr lang="en-US" altLang="zh-CN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868618" y="5326833"/>
            <a:ext cx="6883121" cy="0"/>
          </a:xfrm>
          <a:prstGeom prst="line">
            <a:avLst/>
          </a:prstGeom>
          <a:ln>
            <a:solidFill>
              <a:srgbClr val="596784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7670,&quot;width&quot;:14700}"/>
</p:tagLst>
</file>

<file path=ppt/tags/tag2.xml><?xml version="1.0" encoding="utf-8"?>
<p:tagLst xmlns:p="http://schemas.openxmlformats.org/presentationml/2006/main">
  <p:tag name="KSO_WM_UNIT_PLACING_PICTURE_USER_VIEWPORT" val="{&quot;height&quot;:9450,&quot;width&quot;:7845}"/>
</p:tagLst>
</file>

<file path=ppt/tags/tag3.xml><?xml version="1.0" encoding="utf-8"?>
<p:tagLst xmlns:p="http://schemas.openxmlformats.org/presentationml/2006/main">
  <p:tag name="ISPRING_ULTRA_SCORM_COURSE_ID" val="9E03546B-9EEC-4495-8086-6640805AE27D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转正述职PPT模板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DCu6ZKDmokTmIEAAAFEQAAHQAAAHVuaXZlcnNhbC9jb21tb25fbWVzc2FnZXMubG5nrVhtb9s2EP5eoP+BEFBgA7a0HdCiGBIHtMTYRGTJleg42TAIjMTYRCgx1Yvb7NN+zX7YfsmOlJ3EfYGkJIBtmJTvuePdPXdHHx5/yRXaiLKSujhy3h68cZAoUp3JYnXkLNjJrx8cVNW8yLjShThyCu2g49HLF4eKF6uGrwR8f/kCocNcVBUsq5FZ3a+RzI6c+Thxw9kcBxeJH07CZEwnzsjV+Q0vbpGvV/qn395/+PL23fufD19v5frAxDPs+/tAyCK9e9MDKGBR6CeARvwkIOfMGZnPYXLhgvk0IM5o+2WY9DwiZ87IfHbKLaKIBCyJfeqRhMZJEDLrC58w4jmjC92gNd8IVGu0keIzqtcC4ljLUqBKycw+SDVsFI3oUuaFM0yDJCIxi6jLaBg4o1iX5e0vFpY39VqXoK5Cmaz4pRKZ1QkZY5/flKIC1byGjELwqtcSfqlzLouDTtURXtJgkrAw9OOEBN5uxxmRIkNeyY2agSgRjkkEACWvRPkI2cRmmRVHWKlhCFM6mfrwZsaEqVytFbzroXbMCcRgLoouKcgREkF2xfEyjDzjNFCFOLrhVfVZl9lefjwMVBcwDdwQUtBlD8CZwdgBQ4wl1I2yFGndBTYjcYwnJBmH55DIwLtwiER4CnQ7HSJxQWKgCIm7ZAJ8RifYJLyh2C7/d/xKuUlndYt4moKccd9G6qaCHeNSYIFlWnUwTE1MPi4gbBT7P6BxiwretauV3Aiwo8xE2akIKotLPJNFHxf0j+QEU594CaSVFy4TZkue0ZjzW1ToGvFsw4tUoEuR8gZy/RaeZTKzz0ycrf5Pjfwb8XpbVV5tC1LgkfNXQ+3Zq2HfMaupwKa6FvlN3aXaOGxr/mOsMDn9QxP6HP1x+mOXBDii4fNEppJ5o9qq++T43Fk2NEadRjzRU/2j9dyWxG1tHVMoWGOp+0sQ6Kamf0ADVP2laHACiuZtiYYaTourATqDcAsQaPRYjDNw1Z4JZ+DCAfJLMo4pg9loKS4rWXeOHZaNbYC+H9oU5jwlanFPxktxpWHCUYJv2ukDupCNdGdAHww3e62CUeaDyQEArtrkAUglc7A/64G5mJGdB9oCv3eSpW5UZsmr5LUt8uDbJhffjk1Xpc7truLVLnnbJnP8FCvaw0Wt0vmA9n/Hv97xeUC/x0cpJjhyp4mLA5eYQd9wVfUUAgoYV/gsTnw8NuLAhZzX6Rqa6ZVuiqwnUDure+QEA9j2zLHgZbr+759/e2J8ZUm7i7a7vw8CAWKbKkjuwP4MdC2qv7pAGB7vy9lFH6nt3WYn1/Oqwyhk4bPcIXjbWnKdw9ZBt15I8m3QMGPYnc6AB7FNe92UMLoNQZjh6BRqmZ3CndGMl9dQCJnWahCKdbVJwHqY9vvrZVMrWYghsk9rJebAjM4T7Hn2rg3kUzK9bntmBjeKdHvpVnDp7gvmTnEAdfYrPJHJeiCgbU27KgREb9f3NN9826nuVpX9w+Lw9YP/L/4HUEsDBBQAAgAIAMK7pkoIfgsjKQMAAIYMAAAnAAAAdW5pdmVyc2FsL2ZsYXNoX3B1Ymxpc2hpbmdfc2V0dGluZ3MueG1s1VfdbtowFL7nKSxPvSxpO7p2KKGqCmjVWkCFbe1VZWJDrDp2FttQerWn2YPtSXYcAwW169IfpE0IEZ+f7/yfmPDoNhVownLNlYzwbnUHIyZjRbkcR/jLoL19iJE2RFIilGQRlgqjo0YlzOxQcJ30mTEgqhHASF3PTIQTY7J6EEyn0yrXWe64SlgD+LoaqzTIcqaZNCwPMkFm8GNmGdN4jlACAL6pknO1RqWCUOiRzhW1giFOwXPJXVBEtAXRCQ682JDEN+NcWUlPlFA5ysfDCL87PHafhYyHavKUSZcT3QCiI5s6oZQ7L4jo8zuGEsbHCbh7UMNoyqlJIrxXcyggHTxEKbB96MShnCjIgTRz+JQZQokh/ujtGXZr9ILgSXQmScrjAXCQiz/CzcH1p6te6+LstPP5etDtng1Oe96JQidYxwmDdUMhOKRsHrOlnZAYQ+IE/AadERGahcEqaSE2UnLNOXdGQyUg94UWtFE6ZLRDUrZSjf4Nl22Q3MVoBIGIWYSPc04ERtwQweOlsrZDbbgpqt5elUSABe3J0Hkf35v32YkTkmu26taCo13O48Y3ZQVFM2WR4DcMGYUgfpvCU8LQanHQKFdpQYX2MUgLDhYnnE0ZPSpyOgf8k6ErMJFa0IRezQQz3sJ3y+/QkI1UDriMTKCzgc61x68+CzgjWt+DkoWPW/2z02br+rTTbF1uuQAJnRAZPxMcCs7SzGwEn8yQVGahB+mIidWsKArltOCVia368jJonlrhy/zWxViB3mBJNmPlOYX5qwelzSZkUgyiG64CGkaQQ0k8JjBiWBdcWlYWMCYSKSlmiMSw1rQb6wlXVgPFD7CH1i/30OsjLovTGFYbWMwpy0tB7uzuva/tfzg4/FivBr9+/Nx+Umm+8HuCOHN+4588ufKXa//hNgwDt6UfX9omt//mzu5dtL6WyWundTkoVdJWvxRct4xU93MZqQv/kumtvGBKuQBLaeyHDNaS4Ck3jL5li72gTV71bvc9tpk22WDMrxmN/yZkf1peE9fuhWHw6MXVcVIueQqJcCtxedtt7Nd24Kb5KKtSAbT1/w6Nym9QSwMEFAACAAgAwrumSmvhO+C8AgAAWgoAACEAAAB1bml2ZXJzYWwvZmxhc2hfc2tpbl9zZXR0aW5ncy54bWyVVm1P2zAQ/r5fUXXfCXstk0wlKJ2ExAYaiO9Ock2sOnZkO2X99/MrsdukzXJCwnfP4zvfGyC5JWz5YTZDBadcPINShFXSaIJuRsrred4pxdlFwZkCpi4YFw2m8+XHn/ZDmUWeY/EdiKmcDS6gd7Ow3xSK9/FtYWSMUPCmxWz/wCt+keNiWwnesfJsaPW+BUEJ22rk5Y/Faj3qgBKp7hU0SUzrKyPTKK0AKcGE9H1t5CyL4hxo8HRpv4mc3tXp1x/QdkQSZWk3n4yM0VpcQZrkqxsj43imb0+rsjBymqDgr9LQL5+NjEIp3oNIL7/7amSUwduu/Z8eaQWvTEJTzukivnMox6UePxPVpZGzBPMg4+hsFXx67FvvIpD/NZ57ZMZVcPpk8nqwEEzRcwpLJTpAWTg5m6z522On9HzAcoOp1IBY1YOedNBPuJPhmlTX4/7AG2FlBPKKHvHKadfAysUbAVN9j1+tbu2qiON710UBCth5ZRRhr+yRv3Vaj5CRskc+U1LCI6P7I/ihxXFCiW+xL+bp7GsrMKyPIV/hFKzG04MZXBm59oqAaXgJS7MO9LLGinD2QhowxUOZNbnIsqPQEMM7UlnGL4PL9/ZNEmUHBt9ww+2FFFEUhrrOhqp3dRy5OaY96WuaNqX709A/0Z1nSm/y6zlWChd1o18r5zPP06OincyzYYZPDoh7tuERx/oeIzVYbEG8cE6numFcgZx6PXcDNgZHWZQDlA0nGflLhrLPuiYHsdZFIxCaJ9U5XE2qmuof9UrgDcpg9GUZsTqqqvV9DJP35owUvgUAi6IODeAOztJ0VBEKOwgLIFLYF489DUndo2PtdqMeYKPiPeE1Bx0ZAaKW9Puib5UYlxoGCK86rmGGs0xoe4VzaZ+WzH9Yxf0YJcs57DTTfLF7p/DNlNys7cc51ErzP+U/UEsDBBQAAgAIAMK7pko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MK7pko7+1NPnQEAACQGAAAfAAAAdW5pdmVyc2FsL2h0bWxfc2tpbl9zZXR0aW5ncy5qc42UTW+DMAyG7/0VKLtOVffZbbdq7aRJPUxab9MOgboUNcRRCKys6n8fTr8IhLXxhbw8eh0b4k0vqBaLWPASbOyz3X+4e6sBaUbncO3qokNPSWdKQwbScJOgnCUpiEQCa5DFweEob0+Ez59J6x2WnyKZQ1bzY0hvFlxkdVx5LLRHyzxa4dF+PNral/jXqWxf1a6iWrfD3BiU/QilqVrVl6hTbhl29WZXvcAGjAXoM+iCR+CYDu3qIk+OD0OKOhdhqrgspxhjP+TRKtaYy3lX/mWpQFcffLUDBs/D14ljJ5LMvBtIm4knTxTdJP1UGezzPk4ovLDgIYia78Cuf1DHuF1Qgy6SLDEHenRDUacVj6HVpacRhYvJyqvVzSFFmzOwNjvi7pbCIQQvQbesxvcUDogqVxd8QKUxpo600HbPj6hAPk9kvE89oPBydFiy7ereqVB7/DFzrhA2rtDSd/vSrslxwbU33pubNdJOfWmFT5Q+ET2JlQ8sjqJzHNMcJLT/Chg3hkfLtJoP1Wys+sD1CvQMUVTn/z4zWpupets/UEsDBBQAAgAIAMK7pko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MK7pkoOFDO8fAAAAH0AAAAcAAAAdW5pdmVyc2FsL2xvY2FsX3NldHRpbmdzLnhtbLOxr8jNUShLLSrOzM+zVTLUM1BSSM1Lzk/JzEu3VQoNcdO1UFIoLknMS0nMyc9LtVXKy1dSsLfjssnJT07MCU4tKQEqLFYoyEmsTC0KSc0FMkpS/RJzgSqf7ZnyfMmuZ9Pan6/Yr6CRnF9Qqamgq+ALNDotMzVFSd+OCw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wrumSq0N974ZCQAACyUAACkAAAB1bml2ZXJzYWwvc2tpbl9jdXN0b21pemF0aW9uX3NldHRpbmdzLnhtbLVa627juBX+36cgHCywBYr4Il8Ljwpd6EQYR/ZammSmRWEoNhMLkUVXoj2ThX/0X1+g6BMUi/5pH2BRoO9SoLt9jB5Ski0psiPNTM1JMDrkd87huZJyhuGT62vbkNG1+73DXOpbhDHXfwzlXyA0XFCPBtOAhIQJQpaEfGdN3tT+8/cf/vuPHxvNGgqZ4y+dYPmm9uB4IalFkASEXJi43zJG/csF9Rnx2aVPg7Xj1dDO8bbAaiQ+tfrrQLojQQXYg7MgeWE9nY9XURlJA42PQsyCrjeO/zymj/Ty3lk8PQZ06y8PSKnNRyFy9bwhgef6T2U25LkhMxhZFygn9fgogdqA+0Jy1K2L+TgP9Jx74pU2ew6WF1geuXNDl6WQapuPQuTGeSRFlj8jDBwGMoq8hfk4g2HkEzusxiofxas955kEVdWim+2mYhBtAvrIrVwEaw34OA/zqLOEvD9g+hof5zF8c1xcmT1lDKa3+EjWDeupoiLqTj1feCJGd66/pB8N/4HGwKTgaHw2lBsoUgD1e0pf78MTxEoL9dq4hftIxx0N5gaSPpA0mNNbTW1Yz7GI+AZkAUWmmOuwnpl9CTD8kATM8JfkkyxlV6ensju4CsD8sC6Uu20+9onUvd7mA7WbnV4H71uKJEldpHX0pt7Y93qDntJEuNHuNKS92m9JLQk1O53moLtv9lodCZ5Ggy5waeNBF7V77XZL37dwC9BIUVS9pe170qDZVEAa7g+0/Wik9hoN1Gw2pba+73SlkdpAsFoCHorU5waUdEmVuntFVZp9CY20kTpq77GOu1oH9Vu422js26oqNRpH4x53lzbXkVp6O4k5X2FY6ILC2WO0ZYNruNgGASy2yRqinBF074TEFP3up3/++ee//vjTX/7089/+hb5d0M3zL6NIBgxvpAnk0DEz1ENq8OYpF/Aa1sVMJoPSTblkS5UvoviJd1cGKYp7BVy6qcoXPfEpC4tlQUzDOAc60VbLqHnsq/JFY9DT8FlBBY1VvsB9PsrDkkYnX0Q9tRQy1VpBUfGpgDuKfN0iJ5qrfKE0+TgHzXdX+aKv8HEek2uvoGOPj9dBol3IFxIvAa2zy180WPkiKplnUfkOW8Z6RS22jKNf9FjQsMFHKdChyZbxUmw2sX89tzB+zNeS4RqkgHPTxSUmCZZTda5NbqaK+WE+nlxN5qpxVZO1KCsRT8tvW93+p2anC5UrxpXkZN0o43GWFxLMOo1yvEx7NhnPgSEez0383q7J/Hdl6OSdPTZMXJPj/1RmMJ3h25rMf5eBvpvNsGnPrbGh47lhzc2JLewyxjbWa/IHukUrZ0cQo2jnko+IrQiC8uwGBIWeuxQTvGS7/paUkKdPbhTDnM+wZc8MzTYmZk22aBA8/0pwdrZsBcGzckK0dEPn3iNLIRZCRMzz8gLSxd0QwT+2cmElXTuuf1lG+ky5M8yruT2ZjK05NvWEUpOxv0R64HBJ1RnNFAvPgEcAbTn4PPhcRJ/ggBTPq8zk2ri6HsOPzRW5dh9XHvywz9BmisElU+KXAELg4BlEnWXdTWY6tyEIRA7aOGH4kQbLTNCkXVeCt2FqEwhNzU7xtzmbhDc43vUXEDpkwUrwu8GWpVzhuTp5DzEOuTmpCJq8hZR8WxH0AVuQQ9gqATOVW+NK4RnB0zBJkCQHFw6Pd+8ZOYsF4Lg1dy7dhkDhFoY0EdkYXlaWZOHv3oEjDWV8ItsjxmBs8fTo7gioEiyhzZWQBWVIwzqPru/eGb+djxRjjPU5hJs+uZvbokpyoWvnGfmUIWe5c/wFnG/JwtlCJjzD3NJdijnueaHCH7bu98hhcf35Ji5dpo7ff/MZKmUKXoFmcF4GYXBM2bDXpHOzxTv4TEV4rJ/UoowBPlsFS8OmMjMmX8dFobveelGV/hqOOihX1Vmv6vHl9irvtv+DMlZUglUDKprq0kogDJ2Ytxxonl4loGGOQNw0qudQ8PkttRIDcxLzMCn6Aja3YLmMIrdg0Wos7rBqGTYctu7IPb99lACLXI28Vuxvfkf0CFzSD6l6Tx4onJc84uyigwz0LuH+Ml5OHZUyrcU27DEobgLPxyiogKvnrvkdqhzbdzc4MUXUDTL7uaNbbymy23OfREcAO2/X5OU57CGga0H1nDCJ66gp/eYLFYm2OIvkTqsdIA4JWtpXqfz8Io9ZWJlp13NNMTXMbxQ8n73yOMgObpOxbc3Hiso5QJqsHbZYQRd+4Pe88ryiG4GORwrwizdvESdYrP79xx/Ks8npE1FRTP11VT6Q/Lxq4gO/35mUkfD3JfjYipqFioeSwPhClUDL369sAwL0q1xZnKgtremav+IqJRpSIHajYtuKdn0DWWKJpKDbAM6CFZncKLO3UPjEWb8m3zjBExROm1KvKiNheR6brLIOxyvulnmuTyrCv7gT8c3bxnSu6Lq4+0OOeu7iKWq/S7jAxK/5kEcfq/DTrhUTqnOOJVm6rDpP0dySqgUlIXo+FoRdYa87EI4vVDwHajjLvJ/xWUC9KX+z9fJVLizgL+IgjGUW8Ct98pReEa7ox9h3svhydVhPk/JLp6DDlB8WY5ZZWn71jOfOMs03puQX3lIP+oIWbSfFOkvPozRNFW9+0wIOtBeawzUrnkqpfiTm15vkE3uxPkXMr7d4T5nAve6lTvmpNDR5Hac6QZpexnewhviiSsVrkqfsGq7BmL+WDVMbiQnZlWu6JLLojba7JnE6c1pa4foJjYf+4fhywzH3z2LbIf/aITNxDN/6+fgdMpd55HRwi31ACqZNLZ6LMiBeU5QC0dcHeWNEVMSeN+RNDS4izmLFK31YQzGPNzVuzuN3kkW4TVLPeDlLIaM/YzgLXYt6Lsp5JZE+r+LVRNEo2c+DhvUXdhrWz3loGLM97UB/u74nAYYYcKHKxR7KEtPLV8mrsFtxIs3hTsymGbAV8PbhjpRkQoqQCSxxrEqyJXpIz8PZkrke2ZGkVKUIKeOc3/8whOw4H9wKG5MHlg7vmFI5C+Jad4zFbA1M0U+ixI0sLSQ3UzHpmHMfit0XVKuk+Rx1LGhHSZnm4Z6u0JTlvF4vEAVrT1l/WE+3WahRL75lzdMACvxO/r3T/wBQSwMEFAACAAgAwrumSojFTlH+DgAA2BkAABcAAAB1bml2ZXJzYWwvdW5pdmVyc2FsLnBuZ+1ZaVdTV9uOWrW1VdpaQIGQKlocQVFEQIgDQ7UCRkJRhqQ4VImECBiGYIi2j0VESBUrBcQoeYEMGAZDAoEQCw+mFoHG5CRADKkoCAkhIBkIyYHn4PP+gPfb+8UP+zprn3XWfV1r73tf933WzjsWHrpyhdMKGAy28vC3QcdhsMUANL7/eBn0prg4Gw49FqUdDz0I4/S4jEGTj84dCDsAg9VTP7UlLIXmn1z89mQaDOawcWEsOnx8wyQMthZ/OOgAOhOjUxHyTw+D4hREJOKK3ZOWpQTj3YMENOrzmIfXHFZUDH5uf+fF0n6HA8oXx+1tuQ+u31h/47jDjRrKr5xtDoKDm/EKZLfe3D3RiElrvX34nW9/eQkZnrlzl7u7r2/JmzflW895+Wz7RiqaM9Z2Nqe9dUBQbFNDHXbIuHu+aZB8Tjbi8uQfDbeQoEHaee1TRw/FdOXYETQFNCq6loY4Qtpd0FfjV8ZLf2NwJGOSdhjsyQnvS2FdDM4rreQgNCPRKHOWSgbn9aGQT6Gvc1teDXXmd6yGwa50vzxGM+30WwSD9d1kLINd+fUDfIAP8AE+wAf4AB/gA3yA/0/4eyU2xzI81H4NalyfFCbPjJQRHOYtvRSod4Xn4WCwj/8PoHMBCG2WkSHDmDR/OeLyxRSzKgPhK5oFah0iAi1vhmopoHZydgksSZvv2XbCBkXHpD9lIAsFWNuQY5cWwxoOUe49rgRt071YX/1oA/VnwUQjnI4/qvsKsGfTt5LQ+LTqRbA1ljdFEQ7mwWx9nXchGyeQ8ExbGFTN1xoOLhvXEqJsYT+iCyaO0bdm3AHYDRLe/0y0Tve8sjGpyLnMqcc0cNx/mjJdpt6WLDTKKwU1McmCz6Y1hGlH7OWpv2yieVC/PMcRzCKNWbKJtDVgj9ama5h7VyyKKxHhVJFl9yg0M99X3clyr3WKyhz+LZo3YIFf0x7T3waKABc3P/wZZoi4h4ZExiHqsADSeMIlIITa0jEI1N5SSSyFLc0dJC0jkOMzfi/3Knp/1J3L+my18/1AYzUSTGTSootTpGE+29+Kpp46dz1hjY4VJ2CIserL093RydOzbTl2xBjQY6JF3zZsC3XNOpM4MR0R9TL8LXBWRmZ7VLc3b3+crCq7N49TqU0WD3mVv4h+Eb5FE/qWdiiAqSiynhc+yZHl9xc5yYbrOtaNrHHZy8KJAgdG4q9r4Oh76N14J8DeVwpj/cN8koiMHpWlgl7P2TnnQDxGza+rUSeWYbfEaC8UjPD2Dw7b2LKPU5dOXsoJvoj8KW4qtosTm0HGmmmzOYCl9imow7XmR9E76USf0Fd+d8hIi3yT7T19SxBdPHQ45QS6d4qjRu1RJLRXkJZvj9lToJFcf4PupDIGa/f8pMxJduPZl0vVqHxpICvDl4KsjT6wz+9fr586E/ZNpuWPRWk5eisDQ5zLwfSLIbJxZxz3DHdiZFNc7oDiZo8PXyK4aoGLOzB84gk07c0tzfEl69JcYtxZS8qCiJ3h+Q1RW0hbftnSE1K9i7pClfg7L4u+aaIY3q002YRj77oNgVHm8gacCmw4C1isWVaBKE/zXQgqXn/ENqsQuZZ6tDAhgizgFcZdZ7c6lGNmeOTqlD7r3ocPKOHkFzvVfyWLFrN2wJdqLvVLWvG9atnD/eyQPDMcsLb+Nxr44jvP7SFSxNxkrn7bfwPC+RH+yt8YbWeKOqzy5h9RQhy36pd/rBa7AMPfV6d1mphg46bLpSsm/EzpqoTFz6uT9ekuqUz9BUzwhKEubzaL5HKZNFe1yjrqWR1tzg3M3Np2wRKlTUb6sHuwasU7iBnOIzDE6Z3DC4l+9pjcTB+WN5eiVPpiUlow8UvZWW7yD4F6oXlwsj7jyzwNYSPl45zuCpJfo8UYJI9AkA2S9zKgNfzOf4LIaq/uwT6Uhqy2fhE8Ek1vsW+xL6mca6pb+qNwhqmO2h6Jja2T65nCHQPDNjfiLKvukXX/NUJ8+LU0MnZa8ahFDhSWQXvITqHE8gkMR7GjR1yTjdG2O4wuuHvSvqH7JSr+IWXkecmrRO+Ckd4vgLRxRYh22UjKC6TuNPRjvtWy+3MUfO+2I1uStlwJqQZsgcmlkobn1UOPFzcZKE8Uq54xLMbGAq/oJpOoGN+LbPBo+q58UC6h+tXGLORqo2l61Bb9eo6HUx+LOEojm/qHQw2npnr89dvc0pz+rhWaBt4Zbuij6E1pIUTELGhLF1ZNl/lWCKoE8Kou/GlorVwPB8lfk1kUhdBEABMbezeT/63oBb2EA2K+XvlOOt0I9lWZvgDw/lYdTiGMF43hJWwpLWukZNgM6qLVilY/vEp3p9X5BM3kJYCvcmNdPVkz4CM73VTlN35a9WfvpQ0tOZzyHyn3N7CU32Yyy/H+n1VW5TSb0qx+vwURH/G5TExSTUuYfO0j5z8ryx/jcAl9pjwp05RlX954VHnuZtVALuCf5A2a+KKAuok9VySho9+813MhdqBVnokfZCkrqvyE95fgWDpcsYRXv9TC2qwTxwtQ6CWP1+icZ6/U6KurfYxBXqW43XzTJ/jmDSw7ZRbfyKUpFcx4ukA9N5f3g4L88rxq/4+GGZXckKJqv+h0W2cgJahMnzQmdV9Amq0iTOelMNAfg0cOLB+tMq0FvBv/xNoDoKVqwIuo5CpTL/UNflPcWDArTLKqHYK9d+RL2h6mz3gDjEkDF6NE8RKBjycC6SQAoqwgcbcTlTJdg+768V0xPr+WvJYG4kp53yEJX1G2345NcnUAKk0IsK1RFxr7O+E0DRWvqL8254GKt/5ZOmC6KwkkFnUNyHm0ZetZir3ZpvF3v8sGkXNT1FcNF4XOOueB8Ik6cUo5xl/FuzwfJPHnoIRHstkZjnTikpL4oRRWld8dens995B31bqT2LKBt4AMc4bPuB/emBQb4cw9n3uF27E+vb92fBdLyUOP197QjMnCCbPK08CnBekn6dJ0Yt9czhG0XatRHptPm7e9zUeAo6H5LRMC7RUlQURO0cg2p6xcfRhNLXS75xEZHoM2495U3t8Q6rbDbUGCtDrCDkFQrglrnE+k6nJEfacE7S3UVzzPGvJBstqQe6sRwzo78BCRq7sQ3X8OrTAb19N5RL/16rtj/PqjHc3CHcxE4NvLorbmJOvy/ArS0JQYgX1q6LBDttqGIwJMfae7/uE0BWZMvJz0+oe0e8CHe+tOlFtvJF580v8fyZj1poZXREDyayOt1zWkBjz9qPQQ9nt4fiC0EVnT3T65VD5exuXEz86wb405yIE1+JIBBMDFoXmJ9QOrwBNm/lbtuD/rghLH0sZGKtWmrpoXgroeJS9jt5Po2Vn8hbJF/etZ/sTx53aUmY6ze83rAt51YedS1ypCal7dXkiKSbzf+LOHcJ/oyM6Z8yUbWFoBF/WrQx1eU3zhf2W9wFyRydoFqhz6cKh2WarRt5MuflmFi1F4SGcuqCLr+zDHCE6Ajv6tUib6Wv20jS6Yb66CHIdXfS1TW1uKQ/jGm+qgFPFAsN1Znuy9HMnbUMj49u+rjcz9WYbsm1Gq557uPGauLMbmZFlu3NezlOcMfX0yFvmQcp1cEeVvK1XnTrBOLy5i3Ne48WjqdJPU0t1WITAomKpk74K7cOisAhSZc8DIniipIH1tJzZ7nL/omgNAZ9rp0vtCw3StLU1OKJXdvaN00m5gTJc+Cvkd6SZplyA+gwiZczL4DBGMxn6fS7YZoL4hfC/SOv443xGTmTBmhnz9qlQTbgL1FErWZyarXtS7c9IgjfCcaHq9ahku14eUlIQD2h66bsWzbv0+24wUuk7rdL2lUJYhhT7n0MWknSjpKDdq2rwWqLTT7im46/zI+fdQYVoA6SW+4hRBlbBGF/94zFaqGFHk1IP7vOGXGOCJbgLlTVM+Och43l/Zamp/AO47Xs3XW/FQkT5bGsXXeqSD0cOKbSzlSi9hwqwzW1YgoxGic4OJ8L92wis5DyZ+Htfx1ZinGaLneL6KN6PS52T84FvIEcwX/nQbDCYyxSmIHnYV8UD8SKGmQZPHUHsaTXCAGBtWLUmFzsV0/8YNVDbEn0Lsw9f3eOdr2Lo6Bocy9lKcWnCEWjEORGMD6uIKkhUI78K7w6NMq37Tpn4CulhgG6t/jmdZym42jLux+I29DNelxDD6WShzRtLmbJZyKiowedWnz7QbWdrMWYmJcASNhVqVBcPo2JQNGhV229xZVEeUcADKI6ZRFkvp/man6p6BMUEoHjzfv1DTu6cSvxZfZbQZ+AHGgzguWPYlUAwgNptos6jcrFbrRIs6r8GPJ6BqEPMz4i534ViqS1gFqZFtD+QVuQLKNdDyq11o8WRZnkY3nz10ndFWUzjcNj9ntfsoDb74RS6RnBpEIVn+sMupy9Qwq1f9yzm0mIHZXqCBWmTCTF+ZNAGRcukrziGwc2b0ctoRdcVHe6KpY0U5a/40ugLG9kSuSrmgaOud2eutibuRU/9e3XXowF8G7nLXzB9SurbzP3tdQD+Mrr0bQjyMVBPLw9Sl/isUD9uzL801y/JzJaSrICPi573PEsgBocSAc+PvprLcYkOJs5YCxcGAz0OUXlE0mBf8EaZylT3zUIjGzlG7i+PrGggapMPn4t7FG8U/0cWde3Dzx2h6X5LLN5qdceI9hXJfIqRY98Bs3MDtQm6ApbpbZjQdgQc9LNf/oNeYtLl46x5eoSb1JabexbSixhfyca87WtHGwoMCJnWQfUsYWR2+0nM5J8PY8/e99LXBa+LDTxVrj/lrJWd1W0A3p6/TvnydWtTxLFzj/vA5yFGHo4S1tx6QGY4w5b619/0zkn1PgUU02xkL05V8VDFqCDC/fGyLHumFnpM22JNnUW5y9407tjJ8yPUYz/GIv9IV6TLTTd6u+ki0Txq1/TlegSr3O/qgonlIEIirZaLGV+icJK7ldrC9Flxdsgwu7j6vlPtuVgq7/Kll1yucYLDPAWisXoAvF0CQMDUvpcxb1a/yFi4WoEKB9Aw2RmPJ3nEwGOxE7TJGMQqEznrveW8YLInpJIghQVUVsHP0xLh4fLZwU6GLe39TkRwJX3FKBhE8Zf3GLhGVO+TPLwlcDBztDf7lHBQJdjg4PIhz8Ief/gNQSwMEFAACAAgAwrumSubEmDVcAAAAagAAABsAAAB1bml2ZXJzYWwvdW5pdmVyc2FsLnBuZy54bWwtjEsKgCAUAPdBd5B3APODaaB5mSSFflio3T6RZjezGG3LvqHk4h3OwwDFBOzcd/qKLgWXUamNYkkagN6mo/g1h+XxBiShmHEplajNu7D6x4BgAk9Mca4UDHX5AVBLAQIAABQAAgAIAEOUV0cNwDEewAEAANoDAAAPAAAAAAAAAAEAAAAAAAAAAABub25lL3BsYXllci54bWxQSwECAAAUAAIACADCu6ZKDmokTmIEAAAFEQAAHQAAAAAAAAABAAAAAADtAQAAdW5pdmVyc2FsL2NvbW1vbl9tZXNzYWdlcy5sbmdQSwECAAAUAAIACADCu6ZKCH4LIykDAACGDAAAJwAAAAAAAAABAAAAAACKBgAAdW5pdmVyc2FsL2ZsYXNoX3B1Ymxpc2hpbmdfc2V0dGluZ3MueG1sUEsBAgAAFAACAAgAwrumSmvhO+C8AgAAWgoAACEAAAAAAAAAAQAAAAAA+AkAAHVuaXZlcnNhbC9mbGFzaF9za2luX3NldHRpbmdzLnhtbFBLAQIAABQAAgAIAMK7pkoqlg9n/gIAAJcLAAAmAAAAAAAAAAEAAAAAAPMMAAB1bml2ZXJzYWwvaHRtbF9wdWJsaXNoaW5nX3NldHRpbmdzLnhtbFBLAQIAABQAAgAIAMK7pko7+1NPnQEAACQGAAAfAAAAAAAAAAEAAAAAADUQAAB1bml2ZXJzYWwvaHRtbF9za2luX3NldHRpbmdzLmpzUEsBAgAAFAACAAgAwrumSj08L9HBAAAA5QEAABoAAAAAAAAAAQAAAAAADxIAAHVuaXZlcnNhbC9pMThuX3ByZXNldHMueG1sUEsBAgAAFAACAAgAwrumSg4UM7x8AAAAfQAAABwAAAAAAAAAAQAAAAAACBMAAHVuaXZlcnNhbC9sb2NhbF9zZXR0aW5ncy54bWxQSwECAAAUAAIACABElFdHI7RO+/sCAACwCAAAFAAAAAAAAAABAAAAAAC+EwAAdW5pdmVyc2FsL3BsYXllci54bWxQSwECAAAUAAIACADCu6ZKrQ33vhkJAAALJQAAKQAAAAAAAAABAAAAAADrFgAAdW5pdmVyc2FsL3NraW5fY3VzdG9taXphdGlvbl9zZXR0aW5ncy54bWxQSwECAAAUAAIACADCu6ZKiMVOUf4OAADYGQAAFwAAAAAAAAAAAAAAAABLIAAAdW5pdmVyc2FsL3VuaXZlcnNhbC5wbmdQSwECAAAUAAIACADCu6ZK5sSYNVwAAABqAAAAGwAAAAAAAAABAAAAAAB+LwAAdW5pdmVyc2FsL3VuaXZlcnNhbC5wbmcueG1sUEsFBgAAAAAMAAwAhgMAABMw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COMMONDATA" val="eyJoZGlkIjoiNGU5YTk2NWU3OTRhNTU0YjZlNWE0ODExMjY4YzM0MT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1417</Words>
  <Application>WPS 演示</Application>
  <PresentationFormat>宽屏</PresentationFormat>
  <Paragraphs>202</Paragraphs>
  <Slides>19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方正黑体简体</vt:lpstr>
      <vt:lpstr>微软雅黑</vt:lpstr>
      <vt:lpstr>Arial</vt:lpstr>
      <vt:lpstr>新宋体</vt:lpstr>
      <vt:lpstr>Arial Unicode MS</vt:lpstr>
      <vt:lpstr>Calibri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风华四代</cp:lastModifiedBy>
  <cp:revision>8</cp:revision>
  <dcterms:created xsi:type="dcterms:W3CDTF">2018-11-07T09:04:00Z</dcterms:created>
  <dcterms:modified xsi:type="dcterms:W3CDTF">2022-06-13T04:49:04Z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E5922FB1B04B4B519E02E83DF27EED06</vt:lpwstr>
  </property>
  <property fmtid="{D5CDD505-2E9C-101B-9397-08002B2CF9AE}" pid="3" name="KSOProductBuildVer">
    <vt:lpwstr>2052-11.1.0.11744</vt:lpwstr>
  </property>
</Properties>
</file>